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68" r:id="rId2"/>
    <p:sldId id="311" r:id="rId3"/>
    <p:sldId id="318" r:id="rId4"/>
    <p:sldId id="353" r:id="rId5"/>
    <p:sldId id="355" r:id="rId6"/>
    <p:sldId id="356" r:id="rId7"/>
    <p:sldId id="357" r:id="rId8"/>
    <p:sldId id="352" r:id="rId9"/>
    <p:sldId id="354" r:id="rId10"/>
    <p:sldId id="350" r:id="rId11"/>
    <p:sldId id="324" r:id="rId12"/>
    <p:sldId id="325" r:id="rId13"/>
    <p:sldId id="326" r:id="rId14"/>
    <p:sldId id="327" r:id="rId15"/>
    <p:sldId id="329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07" r:id="rId33"/>
    <p:sldId id="349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88C"/>
    <a:srgbClr val="FE8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F3"/>
          </a:solidFill>
        </a:fill>
      </a:tcStyle>
    </a:wholeTbl>
    <a:band2H>
      <a:tcTxStyle/>
      <a:tcStyle>
        <a:tcBdr/>
        <a:fill>
          <a:solidFill>
            <a:srgbClr val="E6F2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9E7"/>
          </a:solidFill>
        </a:fill>
      </a:tcStyle>
    </a:wholeTbl>
    <a:band2H>
      <a:tcTxStyle/>
      <a:tcStyle>
        <a:tcBdr/>
        <a:fill>
          <a:solidFill>
            <a:srgbClr val="EFED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CC"/>
          </a:solidFill>
        </a:fill>
      </a:tcStyle>
    </a:wholeTbl>
    <a:band2H>
      <a:tcTxStyle/>
      <a:tcStyle>
        <a:tcBdr/>
        <a:fill>
          <a:solidFill>
            <a:srgbClr val="E6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"/>
          <p:cNvSpPr/>
          <p:nvPr/>
        </p:nvSpPr>
        <p:spPr>
          <a:xfrm>
            <a:off x="3269" y="6096357"/>
            <a:ext cx="12185462" cy="69802"/>
          </a:xfrm>
          <a:prstGeom prst="rect">
            <a:avLst/>
          </a:prstGeom>
          <a:solidFill>
            <a:srgbClr val="EE8C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" name="Rechteck"/>
          <p:cNvSpPr/>
          <p:nvPr/>
        </p:nvSpPr>
        <p:spPr>
          <a:xfrm>
            <a:off x="3269" y="-57842"/>
            <a:ext cx="12185462" cy="1516664"/>
          </a:xfrm>
          <a:prstGeom prst="rect">
            <a:avLst/>
          </a:prstGeom>
          <a:solidFill>
            <a:srgbClr val="FE862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688138" y="1615504"/>
            <a:ext cx="6124516" cy="825501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688138" y="2597687"/>
            <a:ext cx="10095875" cy="23139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002D5B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002D5B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002D5B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002D5B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002D5B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23" name="Coat_of_arms_of_North_Rhine-Westfalia.svg.png" descr="Coat_of_arms_of_North_Rhine-Westfal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7" y="6270404"/>
            <a:ext cx="435509" cy="50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4" y="6275921"/>
            <a:ext cx="402760" cy="491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DeRBlogtslogoneu.png" descr="IDeRBlogtslogone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61" y="287739"/>
            <a:ext cx="35179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eingesetzter-Film.png" descr="eingesetzter-Fil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495" y="287739"/>
            <a:ext cx="1897702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bottom_right.png" descr="bottom_righ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257" y="5744760"/>
            <a:ext cx="1457621" cy="1156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top_left.png" descr="top_lef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993" y="1060145"/>
            <a:ext cx="1457621" cy="151666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3" name="officeArt object" descr="Grafik 2">
            <a:extLst>
              <a:ext uri="{FF2B5EF4-FFF2-40B4-BE49-F238E27FC236}">
                <a16:creationId xmlns:a16="http://schemas.microsoft.com/office/drawing/2014/main" id="{6BAE098C-A078-2595-6667-DA4717B8E212}"/>
              </a:ext>
            </a:extLst>
          </p:cNvPr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5056356" y="6270404"/>
            <a:ext cx="2365848" cy="4218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">
            <a:extLst>
              <a:ext uri="{FF2B5EF4-FFF2-40B4-BE49-F238E27FC236}">
                <a16:creationId xmlns:a16="http://schemas.microsoft.com/office/drawing/2014/main" id="{FAFFD029-9771-BC55-38B2-63B3468CBA60}"/>
              </a:ext>
            </a:extLst>
          </p:cNvPr>
          <p:cNvSpPr/>
          <p:nvPr userDrawn="1"/>
        </p:nvSpPr>
        <p:spPr>
          <a:xfrm>
            <a:off x="3269" y="6096357"/>
            <a:ext cx="12185462" cy="69802"/>
          </a:xfrm>
          <a:prstGeom prst="rect">
            <a:avLst/>
          </a:prstGeom>
          <a:solidFill>
            <a:srgbClr val="EE8C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80" name="Coat_of_arms_of_North_Rhine-Westfalia.svg.png" descr="Coat_of_arms_of_North_Rhine-Westfal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7" y="6270404"/>
            <a:ext cx="435509" cy="50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4" y="6275921"/>
            <a:ext cx="402760" cy="491618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Rechteck"/>
          <p:cNvSpPr/>
          <p:nvPr/>
        </p:nvSpPr>
        <p:spPr>
          <a:xfrm>
            <a:off x="3269" y="-57842"/>
            <a:ext cx="12185462" cy="1516664"/>
          </a:xfrm>
          <a:prstGeom prst="rect">
            <a:avLst/>
          </a:prstGeom>
          <a:solidFill>
            <a:srgbClr val="FE862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83" name="IDeRBlogtslogoneu.png" descr="IDeRBlogtslogone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61" y="287739"/>
            <a:ext cx="35179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eingesetzter-Film.png" descr="eingesetzter-Fil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495" y="287739"/>
            <a:ext cx="1897702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top_left.png" descr="top_lef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93" y="1060145"/>
            <a:ext cx="1457621" cy="1516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bottom_right.png" descr="bottom_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1257" y="5744760"/>
            <a:ext cx="1457621" cy="1156379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eltext"/>
          <p:cNvSpPr txBox="1"/>
          <p:nvPr/>
        </p:nvSpPr>
        <p:spPr>
          <a:xfrm>
            <a:off x="1536972" y="1640852"/>
            <a:ext cx="3495449" cy="753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3000" b="1">
                <a:solidFill>
                  <a:srgbClr val="002D5B"/>
                </a:solidFill>
              </a:defRPr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88" name="Textebene 1…"/>
          <p:cNvSpPr txBox="1"/>
          <p:nvPr/>
        </p:nvSpPr>
        <p:spPr>
          <a:xfrm>
            <a:off x="1536972" y="2576808"/>
            <a:ext cx="10278018" cy="388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04999"/>
              </a:lnSpc>
              <a:defRPr sz="1500">
                <a:solidFill>
                  <a:srgbClr val="002D5B"/>
                </a:solidFill>
              </a:defRPr>
            </a:lvl1pPr>
            <a:lvl2pPr marL="271463" indent="-271463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2pPr>
            <a:lvl3pPr marL="538162" indent="-266700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3pPr>
            <a:lvl4pPr marL="803275" indent="-271462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4pPr>
            <a:lvl5pPr marL="1076325" indent="-266700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8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officeArt object" descr="Grafik 2">
            <a:extLst>
              <a:ext uri="{FF2B5EF4-FFF2-40B4-BE49-F238E27FC236}">
                <a16:creationId xmlns:a16="http://schemas.microsoft.com/office/drawing/2014/main" id="{11964D4E-80D1-F234-87B4-1A42D1500BD1}"/>
              </a:ext>
            </a:extLst>
          </p:cNvPr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5056356" y="6270404"/>
            <a:ext cx="2365848" cy="4218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">
            <a:extLst>
              <a:ext uri="{FF2B5EF4-FFF2-40B4-BE49-F238E27FC236}">
                <a16:creationId xmlns:a16="http://schemas.microsoft.com/office/drawing/2014/main" id="{D17B51AD-14F0-CE2B-C173-A68C101EC9A3}"/>
              </a:ext>
            </a:extLst>
          </p:cNvPr>
          <p:cNvSpPr/>
          <p:nvPr userDrawn="1"/>
        </p:nvSpPr>
        <p:spPr>
          <a:xfrm>
            <a:off x="3269" y="6096357"/>
            <a:ext cx="12185462" cy="69802"/>
          </a:xfrm>
          <a:prstGeom prst="rect">
            <a:avLst/>
          </a:prstGeom>
          <a:solidFill>
            <a:srgbClr val="EE8C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98" name="Coat_of_arms_of_North_Rhine-Westfalia.svg.png" descr="Coat_of_arms_of_North_Rhine-Westfal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7" y="6270404"/>
            <a:ext cx="435509" cy="50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4" y="6275921"/>
            <a:ext cx="402760" cy="49161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Rechteck"/>
          <p:cNvSpPr/>
          <p:nvPr/>
        </p:nvSpPr>
        <p:spPr>
          <a:xfrm>
            <a:off x="3269" y="-57842"/>
            <a:ext cx="12185462" cy="1516664"/>
          </a:xfrm>
          <a:prstGeom prst="rect">
            <a:avLst/>
          </a:prstGeom>
          <a:solidFill>
            <a:srgbClr val="FE862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01" name="IDeRBlogtslogoneu.png" descr="IDeRBlogtslogone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61" y="287739"/>
            <a:ext cx="35179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eingesetzter-Film.png" descr="eingesetzter-Fil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495" y="287739"/>
            <a:ext cx="1897702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top_left.png" descr="top_lef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93" y="1060145"/>
            <a:ext cx="1457621" cy="1516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bottom_right.png" descr="bottom_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1257" y="5744760"/>
            <a:ext cx="1457621" cy="1156379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eltext"/>
          <p:cNvSpPr txBox="1"/>
          <p:nvPr/>
        </p:nvSpPr>
        <p:spPr>
          <a:xfrm>
            <a:off x="1446628" y="1666072"/>
            <a:ext cx="3495449" cy="753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3000" b="1">
                <a:solidFill>
                  <a:srgbClr val="002D5B"/>
                </a:solidFill>
              </a:defRPr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106" name="Textebene 1…"/>
          <p:cNvSpPr txBox="1"/>
          <p:nvPr/>
        </p:nvSpPr>
        <p:spPr>
          <a:xfrm>
            <a:off x="1536972" y="2576808"/>
            <a:ext cx="10278018" cy="388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04999"/>
              </a:lnSpc>
              <a:defRPr sz="1500">
                <a:solidFill>
                  <a:srgbClr val="002D5B"/>
                </a:solidFill>
              </a:defRPr>
            </a:lvl1pPr>
            <a:lvl2pPr marL="271463" indent="-271463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2pPr>
            <a:lvl3pPr marL="538162" indent="-266700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3pPr>
            <a:lvl4pPr marL="803275" indent="-271462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4pPr>
            <a:lvl5pPr marL="1076325" indent="-266700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0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officeArt object" descr="Grafik 2">
            <a:extLst>
              <a:ext uri="{FF2B5EF4-FFF2-40B4-BE49-F238E27FC236}">
                <a16:creationId xmlns:a16="http://schemas.microsoft.com/office/drawing/2014/main" id="{EFEC672D-6210-8DB2-5C8C-852F4EB00E82}"/>
              </a:ext>
            </a:extLst>
          </p:cNvPr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5056356" y="6270404"/>
            <a:ext cx="2365848" cy="4218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">
            <a:extLst>
              <a:ext uri="{FF2B5EF4-FFF2-40B4-BE49-F238E27FC236}">
                <a16:creationId xmlns:a16="http://schemas.microsoft.com/office/drawing/2014/main" id="{E84AE404-EC35-92AD-B1C5-D1D12367CAA2}"/>
              </a:ext>
            </a:extLst>
          </p:cNvPr>
          <p:cNvSpPr/>
          <p:nvPr userDrawn="1"/>
        </p:nvSpPr>
        <p:spPr>
          <a:xfrm>
            <a:off x="3269" y="6096357"/>
            <a:ext cx="12185462" cy="69802"/>
          </a:xfrm>
          <a:prstGeom prst="rect">
            <a:avLst/>
          </a:prstGeom>
          <a:solidFill>
            <a:srgbClr val="EE8C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15" name="Coat_of_arms_of_North_Rhine-Westfalia.svg.png" descr="Coat_of_arms_of_North_Rhine-Westfal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7" y="6270404"/>
            <a:ext cx="435509" cy="50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4" y="6275921"/>
            <a:ext cx="402760" cy="49161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chteck"/>
          <p:cNvSpPr/>
          <p:nvPr/>
        </p:nvSpPr>
        <p:spPr>
          <a:xfrm>
            <a:off x="3269" y="-57842"/>
            <a:ext cx="12185462" cy="1516664"/>
          </a:xfrm>
          <a:prstGeom prst="rect">
            <a:avLst/>
          </a:prstGeom>
          <a:solidFill>
            <a:srgbClr val="FE862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18" name="IDeRBlogtslogoneu.png" descr="IDeRBlogtslogone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61" y="287739"/>
            <a:ext cx="35179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eingesetzter-Film.png" descr="eingesetzter-Fil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495" y="287739"/>
            <a:ext cx="1897702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top_left.png" descr="top_lef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93" y="1060145"/>
            <a:ext cx="1457621" cy="1516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bottom_right.png" descr="bottom_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1257" y="5744760"/>
            <a:ext cx="1457621" cy="11563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officeArt object" descr="Grafik 2">
            <a:extLst>
              <a:ext uri="{FF2B5EF4-FFF2-40B4-BE49-F238E27FC236}">
                <a16:creationId xmlns:a16="http://schemas.microsoft.com/office/drawing/2014/main" id="{E8D4C4F7-DCB9-58C2-E238-B362E43F46F5}"/>
              </a:ext>
            </a:extLst>
          </p:cNvPr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5056356" y="6270404"/>
            <a:ext cx="2365848" cy="4218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bene 1…"/>
          <p:cNvSpPr txBox="1">
            <a:spLocks noGrp="1"/>
          </p:cNvSpPr>
          <p:nvPr>
            <p:ph type="body" idx="1"/>
          </p:nvPr>
        </p:nvSpPr>
        <p:spPr>
          <a:xfrm>
            <a:off x="1687154" y="2228631"/>
            <a:ext cx="10977320" cy="376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4" name="Coat_of_arms_of_North_Rhine-Westfalia.svg.png" descr="Coat_of_arms_of_North_Rhine-Westfalia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77" y="6270404"/>
            <a:ext cx="435509" cy="50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ild" descr="Bil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44" y="6275921"/>
            <a:ext cx="402760" cy="49161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hteck"/>
          <p:cNvSpPr/>
          <p:nvPr/>
        </p:nvSpPr>
        <p:spPr>
          <a:xfrm>
            <a:off x="3269" y="-57842"/>
            <a:ext cx="12185462" cy="1516664"/>
          </a:xfrm>
          <a:prstGeom prst="rect">
            <a:avLst/>
          </a:prstGeom>
          <a:solidFill>
            <a:srgbClr val="FE862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7" name="IDeRBlogtslogoneu.png" descr="IDeRBlogtslogoneu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261" y="287739"/>
            <a:ext cx="35179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eingesetzter-Film.png" descr="eingesetzter-Fil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3495" y="287739"/>
            <a:ext cx="1897702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top_left.png" descr="top_lef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993" y="1060145"/>
            <a:ext cx="1457621" cy="1516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bottom_right.png" descr="bottom_right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01257" y="5744760"/>
            <a:ext cx="1457621" cy="115637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630676" y="1657662"/>
            <a:ext cx="11090276" cy="72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Titeltext</a:t>
            </a:r>
          </a:p>
        </p:txBody>
      </p:sp>
      <p:sp>
        <p:nvSpPr>
          <p:cNvPr id="1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08746" y="6221731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3" name="Rechteck">
            <a:extLst>
              <a:ext uri="{FF2B5EF4-FFF2-40B4-BE49-F238E27FC236}">
                <a16:creationId xmlns:a16="http://schemas.microsoft.com/office/drawing/2014/main" id="{A5B4120D-6108-EBA5-7A87-2C29E06C6AD1}"/>
              </a:ext>
            </a:extLst>
          </p:cNvPr>
          <p:cNvSpPr/>
          <p:nvPr userDrawn="1"/>
        </p:nvSpPr>
        <p:spPr>
          <a:xfrm>
            <a:off x="3269" y="6096357"/>
            <a:ext cx="12185462" cy="69802"/>
          </a:xfrm>
          <a:prstGeom prst="rect">
            <a:avLst/>
          </a:prstGeom>
          <a:solidFill>
            <a:srgbClr val="EE8C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66700" marR="0" indent="-26670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538162" marR="0" indent="-271463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804862" marR="0" indent="-26670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076325" marR="0" indent="-271462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1343025" marR="0" indent="-26670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457450" marR="0" indent="-17145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2914650" marR="0" indent="-17145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371850" marR="0" indent="-17145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3829050" marR="0" indent="-17145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derblog.eu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Untertitel 3"/>
          <p:cNvSpPr txBox="1"/>
          <p:nvPr/>
        </p:nvSpPr>
        <p:spPr>
          <a:xfrm>
            <a:off x="8986867" y="2169268"/>
            <a:ext cx="3046248" cy="3883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r">
              <a:spcBef>
                <a:spcPts val="700"/>
              </a:spcBef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/>
            <a:r>
              <a:rPr sz="2400" dirty="0">
                <a:solidFill>
                  <a:srgbClr val="45288C"/>
                </a:solidFill>
                <a:latin typeface="+mj-lt"/>
              </a:rPr>
              <a:t>Länder</a:t>
            </a:r>
            <a:r>
              <a:rPr lang="de-DE" sz="2400" dirty="0">
                <a:solidFill>
                  <a:srgbClr val="45288C"/>
                </a:solidFill>
                <a:latin typeface="+mj-lt"/>
              </a:rPr>
              <a:t>-</a:t>
            </a:r>
            <a:r>
              <a:rPr sz="2400" dirty="0" err="1">
                <a:solidFill>
                  <a:srgbClr val="45288C"/>
                </a:solidFill>
                <a:latin typeface="+mj-lt"/>
              </a:rPr>
              <a:t>übergreifendes</a:t>
            </a:r>
            <a:r>
              <a:rPr sz="2400" dirty="0">
                <a:solidFill>
                  <a:srgbClr val="45288C"/>
                </a:solidFill>
                <a:latin typeface="+mj-lt"/>
              </a:rPr>
              <a:t> </a:t>
            </a:r>
            <a:r>
              <a:rPr sz="2400" dirty="0" err="1">
                <a:solidFill>
                  <a:srgbClr val="45288C"/>
                </a:solidFill>
                <a:latin typeface="+mj-lt"/>
              </a:rPr>
              <a:t>Projekt</a:t>
            </a:r>
            <a:r>
              <a:rPr sz="2400" dirty="0">
                <a:solidFill>
                  <a:srgbClr val="45288C"/>
                </a:solidFill>
                <a:latin typeface="+mj-lt"/>
              </a:rPr>
              <a:t> </a:t>
            </a:r>
            <a:endParaRPr lang="de-DE" sz="2400" dirty="0">
              <a:solidFill>
                <a:srgbClr val="45288C"/>
              </a:solidFill>
              <a:latin typeface="+mj-lt"/>
            </a:endParaRPr>
          </a:p>
          <a:p>
            <a:pPr algn="ctr"/>
            <a:r>
              <a:rPr sz="2400" dirty="0" err="1">
                <a:solidFill>
                  <a:srgbClr val="45288C"/>
                </a:solidFill>
                <a:latin typeface="+mj-lt"/>
              </a:rPr>
              <a:t>im</a:t>
            </a:r>
            <a:r>
              <a:rPr sz="2400" dirty="0">
                <a:solidFill>
                  <a:srgbClr val="45288C"/>
                </a:solidFill>
                <a:latin typeface="+mj-lt"/>
              </a:rPr>
              <a:t> </a:t>
            </a:r>
            <a:r>
              <a:rPr sz="2400" dirty="0" err="1">
                <a:solidFill>
                  <a:srgbClr val="45288C"/>
                </a:solidFill>
                <a:latin typeface="+mj-lt"/>
              </a:rPr>
              <a:t>Rahmen</a:t>
            </a:r>
            <a:r>
              <a:rPr sz="2400" dirty="0">
                <a:solidFill>
                  <a:srgbClr val="45288C"/>
                </a:solidFill>
                <a:latin typeface="+mj-lt"/>
              </a:rPr>
              <a:t> des </a:t>
            </a:r>
            <a:r>
              <a:rPr sz="2400" dirty="0" err="1">
                <a:solidFill>
                  <a:srgbClr val="45288C"/>
                </a:solidFill>
                <a:latin typeface="+mj-lt"/>
              </a:rPr>
              <a:t>Digitalpakts</a:t>
            </a:r>
            <a:r>
              <a:rPr sz="2400" dirty="0">
                <a:solidFill>
                  <a:srgbClr val="45288C"/>
                </a:solidFill>
                <a:latin typeface="+mj-lt"/>
              </a:rPr>
              <a:t> </a:t>
            </a:r>
            <a:endParaRPr lang="de-DE" sz="2400" dirty="0">
              <a:solidFill>
                <a:srgbClr val="45288C"/>
              </a:solidFill>
              <a:latin typeface="+mj-lt"/>
            </a:endParaRPr>
          </a:p>
          <a:p>
            <a:pPr algn="ctr"/>
            <a:r>
              <a:rPr lang="de-DE" sz="2400" dirty="0">
                <a:solidFill>
                  <a:srgbClr val="45288C"/>
                </a:solidFill>
                <a:latin typeface="+mj-lt"/>
              </a:rPr>
              <a:t>Saarland/</a:t>
            </a:r>
          </a:p>
          <a:p>
            <a:pPr algn="ctr"/>
            <a:r>
              <a:rPr lang="de-DE" sz="2400" dirty="0">
                <a:solidFill>
                  <a:srgbClr val="45288C"/>
                </a:solidFill>
                <a:latin typeface="+mj-lt"/>
              </a:rPr>
              <a:t>Nordrhein-Westfalen</a:t>
            </a:r>
            <a:endParaRPr sz="2400" dirty="0">
              <a:solidFill>
                <a:srgbClr val="45288C"/>
              </a:solidFill>
              <a:latin typeface="+mj-lt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7613EF7-97E5-10DE-D827-AB0F01C0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45288C"/>
                </a:solidFill>
              </a:rPr>
              <a:t>IDeRBlog</a:t>
            </a:r>
            <a:r>
              <a:rPr lang="de-DE" dirty="0">
                <a:solidFill>
                  <a:srgbClr val="45288C"/>
                </a:solidFill>
              </a:rPr>
              <a:t> </a:t>
            </a:r>
            <a:r>
              <a:rPr lang="de-DE" dirty="0" err="1">
                <a:solidFill>
                  <a:srgbClr val="45288C"/>
                </a:solidFill>
              </a:rPr>
              <a:t>to</a:t>
            </a:r>
            <a:r>
              <a:rPr lang="de-DE" dirty="0">
                <a:solidFill>
                  <a:srgbClr val="45288C"/>
                </a:solidFill>
              </a:rPr>
              <a:t> </a:t>
            </a:r>
            <a:r>
              <a:rPr lang="de-DE" dirty="0" err="1">
                <a:solidFill>
                  <a:srgbClr val="45288C"/>
                </a:solidFill>
              </a:rPr>
              <a:t>school</a:t>
            </a:r>
            <a:r>
              <a:rPr lang="de-DE" dirty="0">
                <a:solidFill>
                  <a:srgbClr val="45288C"/>
                </a:solidFill>
              </a:rPr>
              <a:t> (</a:t>
            </a:r>
            <a:r>
              <a:rPr lang="de-DE" dirty="0" err="1">
                <a:solidFill>
                  <a:srgbClr val="45288C"/>
                </a:solidFill>
              </a:rPr>
              <a:t>ts</a:t>
            </a:r>
            <a:r>
              <a:rPr lang="de-DE" dirty="0">
                <a:solidFill>
                  <a:srgbClr val="45288C"/>
                </a:solidFill>
              </a:rPr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D66636-0DB1-BA4B-AEF8-260379654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71" y="2246243"/>
            <a:ext cx="7449896" cy="38066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4038880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Warum bloggen?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25750-8EE8-2D11-207F-C7C0823783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6972" y="2291196"/>
            <a:ext cx="8229600" cy="372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rgbClr val="000000"/>
              </a:buCl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sz="3000" dirty="0">
                <a:solidFill>
                  <a:srgbClr val="45288C"/>
                </a:solidFill>
              </a:rPr>
              <a:t>Motivation der </a:t>
            </a:r>
            <a:r>
              <a:rPr sz="3000" dirty="0" err="1">
                <a:solidFill>
                  <a:srgbClr val="45288C"/>
                </a:solidFill>
              </a:rPr>
              <a:t>Schüler</a:t>
            </a:r>
            <a:r>
              <a:rPr sz="3000" dirty="0">
                <a:solidFill>
                  <a:srgbClr val="45288C"/>
                </a:solidFill>
              </a:rPr>
              <a:t> </a:t>
            </a:r>
            <a:r>
              <a:rPr sz="3000" dirty="0" err="1">
                <a:solidFill>
                  <a:srgbClr val="45288C"/>
                </a:solidFill>
              </a:rPr>
              <a:t>nutzen</a:t>
            </a:r>
            <a:endParaRPr sz="3000"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49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4038880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Warum bloggen?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25750-8EE8-2D11-207F-C7C0823783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6972" y="2291196"/>
            <a:ext cx="10489376" cy="372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rgbClr val="000000"/>
              </a:buCl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sz="3000" dirty="0">
                <a:solidFill>
                  <a:srgbClr val="45288C"/>
                </a:solidFill>
              </a:rPr>
              <a:t>Motivation der </a:t>
            </a:r>
            <a:r>
              <a:rPr sz="3000" dirty="0" err="1">
                <a:solidFill>
                  <a:srgbClr val="45288C"/>
                </a:solidFill>
              </a:rPr>
              <a:t>Schüler</a:t>
            </a:r>
            <a:r>
              <a:rPr sz="3000" dirty="0">
                <a:solidFill>
                  <a:srgbClr val="45288C"/>
                </a:solidFill>
              </a:rPr>
              <a:t> </a:t>
            </a:r>
            <a:r>
              <a:rPr sz="3000" dirty="0" err="1">
                <a:solidFill>
                  <a:srgbClr val="45288C"/>
                </a:solidFill>
              </a:rPr>
              <a:t>nutzen</a:t>
            </a:r>
            <a:endParaRPr lang="de-DE" sz="3000" dirty="0">
              <a:solidFill>
                <a:srgbClr val="45288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5288C"/>
                </a:solidFill>
              </a:rPr>
              <a:t>Chance für Schüler, andere Zugänge zum Schreiben zu benutzen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3000"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021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4038880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Warum bloggen?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25750-8EE8-2D11-207F-C7C0823783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6972" y="2291196"/>
            <a:ext cx="10489376" cy="372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rgbClr val="000000"/>
              </a:buCl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sz="3000" dirty="0">
                <a:solidFill>
                  <a:srgbClr val="45288C"/>
                </a:solidFill>
              </a:rPr>
              <a:t>Motivation der </a:t>
            </a:r>
            <a:r>
              <a:rPr sz="3000" dirty="0" err="1">
                <a:solidFill>
                  <a:srgbClr val="45288C"/>
                </a:solidFill>
              </a:rPr>
              <a:t>Schüler</a:t>
            </a:r>
            <a:r>
              <a:rPr sz="3000" dirty="0">
                <a:solidFill>
                  <a:srgbClr val="45288C"/>
                </a:solidFill>
              </a:rPr>
              <a:t> </a:t>
            </a:r>
            <a:r>
              <a:rPr sz="3000" dirty="0" err="1">
                <a:solidFill>
                  <a:srgbClr val="45288C"/>
                </a:solidFill>
              </a:rPr>
              <a:t>nutzen</a:t>
            </a:r>
            <a:endParaRPr lang="de-DE" sz="3000" dirty="0">
              <a:solidFill>
                <a:srgbClr val="45288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5288C"/>
                </a:solidFill>
              </a:rPr>
              <a:t>Chance für Schüler, andere Zugänge zum Schreiben zu benutzen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5288C"/>
                </a:solidFill>
              </a:rPr>
              <a:t>Intensivierung durch Individualisierung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3000"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952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4038880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Warum bloggen?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25750-8EE8-2D11-207F-C7C0823783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6972" y="2291196"/>
            <a:ext cx="10489376" cy="372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rgbClr val="000000"/>
              </a:buCl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sz="3000" dirty="0">
                <a:solidFill>
                  <a:srgbClr val="45288C"/>
                </a:solidFill>
              </a:rPr>
              <a:t>Motivation der </a:t>
            </a:r>
            <a:r>
              <a:rPr sz="3000" dirty="0" err="1">
                <a:solidFill>
                  <a:srgbClr val="45288C"/>
                </a:solidFill>
              </a:rPr>
              <a:t>Schüler</a:t>
            </a:r>
            <a:r>
              <a:rPr sz="3000" dirty="0">
                <a:solidFill>
                  <a:srgbClr val="45288C"/>
                </a:solidFill>
              </a:rPr>
              <a:t> </a:t>
            </a:r>
            <a:r>
              <a:rPr sz="3000" dirty="0" err="1">
                <a:solidFill>
                  <a:srgbClr val="45288C"/>
                </a:solidFill>
              </a:rPr>
              <a:t>nutzen</a:t>
            </a:r>
            <a:endParaRPr lang="de-DE" sz="3000" dirty="0">
              <a:solidFill>
                <a:srgbClr val="45288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5288C"/>
                </a:solidFill>
              </a:rPr>
              <a:t>Chance für Schüler, andere Zugänge zum Schreiben zu benutzen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5288C"/>
                </a:solidFill>
              </a:rPr>
              <a:t>Intensivierung durch Individualisierung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5288C"/>
                </a:solidFill>
              </a:rPr>
              <a:t>Aufbau von Medienkompetenz (Passwort, Was schreibe ich im Internet?,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45288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3000"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70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4038880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Warum bloggen?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25750-8EE8-2D11-207F-C7C0823783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6972" y="2291196"/>
            <a:ext cx="10489376" cy="372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rgbClr val="000000"/>
              </a:buCl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sz="3000" dirty="0">
                <a:solidFill>
                  <a:srgbClr val="45288C"/>
                </a:solidFill>
              </a:rPr>
              <a:t>Motivation der </a:t>
            </a:r>
            <a:r>
              <a:rPr sz="3000" dirty="0" err="1">
                <a:solidFill>
                  <a:srgbClr val="45288C"/>
                </a:solidFill>
              </a:rPr>
              <a:t>Schüler</a:t>
            </a:r>
            <a:r>
              <a:rPr sz="3000" dirty="0">
                <a:solidFill>
                  <a:srgbClr val="45288C"/>
                </a:solidFill>
              </a:rPr>
              <a:t> </a:t>
            </a:r>
            <a:r>
              <a:rPr sz="3000" dirty="0" err="1">
                <a:solidFill>
                  <a:srgbClr val="45288C"/>
                </a:solidFill>
              </a:rPr>
              <a:t>nutzen</a:t>
            </a:r>
            <a:endParaRPr lang="de-DE" sz="3000" dirty="0">
              <a:solidFill>
                <a:srgbClr val="45288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5288C"/>
                </a:solidFill>
              </a:rPr>
              <a:t>Chance für Schüler, andere Zugänge zum Schreiben zu benutzen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5288C"/>
                </a:solidFill>
              </a:rPr>
              <a:t>Intensivierung durch Individualisierung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5288C"/>
                </a:solidFill>
              </a:rPr>
              <a:t>Aufbau von Medienkompetenz (Passwort, Was schreibe ich im Internet?,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45288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rgbClr val="45288C"/>
                </a:solidFill>
              </a:rPr>
              <a:t>Einbeziehung der Eltern</a:t>
            </a:r>
            <a:endParaRPr sz="3000"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531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52812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Vorstellung </a:t>
            </a:r>
            <a:r>
              <a:rPr lang="de-DE" dirty="0" err="1">
                <a:solidFill>
                  <a:srgbClr val="45288C"/>
                </a:solidFill>
              </a:rPr>
              <a:t>IDeRBlog</a:t>
            </a:r>
            <a:r>
              <a:rPr lang="de-DE" dirty="0">
                <a:solidFill>
                  <a:srgbClr val="45288C"/>
                </a:solidFill>
              </a:rPr>
              <a:t> </a:t>
            </a:r>
            <a:r>
              <a:rPr lang="de-DE" dirty="0" err="1">
                <a:solidFill>
                  <a:srgbClr val="45288C"/>
                </a:solidFill>
              </a:rPr>
              <a:t>ts</a:t>
            </a:r>
            <a:r>
              <a:rPr lang="de-DE" dirty="0">
                <a:solidFill>
                  <a:srgbClr val="45288C"/>
                </a:solidFill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71" y="2246243"/>
            <a:ext cx="7449896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20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" y="2687311"/>
            <a:ext cx="5175566" cy="2644568"/>
          </a:xfrm>
          <a:prstGeom prst="rect">
            <a:avLst/>
          </a:prstGeom>
        </p:spPr>
      </p:pic>
      <p:sp>
        <p:nvSpPr>
          <p:cNvPr id="4" name="Shape 52">
            <a:extLst>
              <a:ext uri="{FF2B5EF4-FFF2-40B4-BE49-F238E27FC236}">
                <a16:creationId xmlns:a16="http://schemas.microsoft.com/office/drawing/2014/main" id="{499DECC2-CDE2-32C5-E6D0-CBE0881C5313}"/>
              </a:ext>
            </a:extLst>
          </p:cNvPr>
          <p:cNvSpPr txBox="1"/>
          <p:nvPr/>
        </p:nvSpPr>
        <p:spPr>
          <a:xfrm>
            <a:off x="1464999" y="1748272"/>
            <a:ext cx="4160549" cy="623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 err="1">
                <a:solidFill>
                  <a:srgbClr val="45288C"/>
                </a:solidFill>
              </a:rPr>
              <a:t>I</a:t>
            </a:r>
            <a:r>
              <a:rPr sz="1600" dirty="0" err="1">
                <a:solidFill>
                  <a:srgbClr val="888888"/>
                </a:solidFill>
              </a:rPr>
              <a:t>ndiviuell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D</a:t>
            </a:r>
            <a:r>
              <a:rPr sz="1600" dirty="0" err="1">
                <a:solidFill>
                  <a:srgbClr val="888888"/>
                </a:solidFill>
              </a:rPr>
              <a:t>iffer</a:t>
            </a:r>
            <a:r>
              <a:rPr sz="1600" dirty="0" err="1">
                <a:solidFill>
                  <a:srgbClr val="45288C"/>
                </a:solidFill>
              </a:rPr>
              <a:t>E</a:t>
            </a:r>
            <a:r>
              <a:rPr sz="1600" dirty="0" err="1">
                <a:solidFill>
                  <a:srgbClr val="888888"/>
                </a:solidFill>
              </a:rPr>
              <a:t>nziert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R</a:t>
            </a:r>
            <a:r>
              <a:rPr sz="1600" dirty="0" err="1">
                <a:solidFill>
                  <a:srgbClr val="888888"/>
                </a:solidFill>
              </a:rPr>
              <a:t>ichtig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888888"/>
                </a:solidFill>
              </a:rPr>
              <a:t>schreiben</a:t>
            </a:r>
            <a:endParaRPr sz="1600" dirty="0"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lang="de-DE" sz="1600" dirty="0" err="1">
                <a:solidFill>
                  <a:srgbClr val="45288C"/>
                </a:solidFill>
              </a:rPr>
              <a:t>t</a:t>
            </a:r>
            <a:r>
              <a:rPr lang="de-DE" sz="1600" dirty="0" err="1">
                <a:solidFill>
                  <a:srgbClr val="888888"/>
                </a:solidFill>
              </a:rPr>
              <a:t>o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lang="de-DE" sz="1600" dirty="0" err="1">
                <a:solidFill>
                  <a:srgbClr val="45288C"/>
                </a:solidFill>
              </a:rPr>
              <a:t>s</a:t>
            </a:r>
            <a:r>
              <a:rPr lang="de-DE" sz="1600" dirty="0" err="1">
                <a:solidFill>
                  <a:srgbClr val="888888"/>
                </a:solidFill>
              </a:rPr>
              <a:t>chool</a:t>
            </a:r>
            <a:endParaRPr sz="1600" dirty="0">
              <a:solidFill>
                <a:srgbClr val="888888"/>
              </a:solidFill>
            </a:endParaRPr>
          </a:p>
        </p:txBody>
      </p:sp>
      <p:sp>
        <p:nvSpPr>
          <p:cNvPr id="10" name="Shape 52">
            <a:extLst>
              <a:ext uri="{FF2B5EF4-FFF2-40B4-BE49-F238E27FC236}">
                <a16:creationId xmlns:a16="http://schemas.microsoft.com/office/drawing/2014/main" id="{AF3581FF-668E-D834-2414-2DA26B4D17F2}"/>
              </a:ext>
            </a:extLst>
          </p:cNvPr>
          <p:cNvSpPr txBox="1"/>
          <p:nvPr/>
        </p:nvSpPr>
        <p:spPr>
          <a:xfrm>
            <a:off x="1555752" y="5647674"/>
            <a:ext cx="373927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solidFill>
                  <a:srgbClr val="45288C"/>
                </a:solidFill>
              </a:rPr>
              <a:t>www.iderblog.eu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B004E-02BB-5EF3-185B-B9DFBF5E8AAD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840000" y="1620000"/>
            <a:ext cx="4694364" cy="47877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</a:lstStyle>
          <a:p>
            <a:r>
              <a:rPr dirty="0" err="1">
                <a:solidFill>
                  <a:srgbClr val="45288C"/>
                </a:solidFill>
              </a:rPr>
              <a:t>Schülerinnen</a:t>
            </a:r>
            <a:r>
              <a:rPr dirty="0">
                <a:solidFill>
                  <a:srgbClr val="45288C"/>
                </a:solidFill>
              </a:rPr>
              <a:t> und </a:t>
            </a:r>
            <a:r>
              <a:rPr dirty="0" err="1">
                <a:solidFill>
                  <a:srgbClr val="45288C"/>
                </a:solidFill>
              </a:rPr>
              <a:t>Schüler</a:t>
            </a:r>
            <a:r>
              <a:rPr dirty="0">
                <a:solidFill>
                  <a:srgbClr val="45288C"/>
                </a:solidFill>
              </a:rPr>
              <a:t> </a:t>
            </a:r>
            <a:r>
              <a:rPr dirty="0" err="1">
                <a:solidFill>
                  <a:srgbClr val="45288C"/>
                </a:solidFill>
              </a:rPr>
              <a:t>bloggen</a:t>
            </a:r>
            <a:endParaRPr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645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" y="2687311"/>
            <a:ext cx="5175566" cy="2644568"/>
          </a:xfrm>
          <a:prstGeom prst="rect">
            <a:avLst/>
          </a:prstGeom>
        </p:spPr>
      </p:pic>
      <p:sp>
        <p:nvSpPr>
          <p:cNvPr id="4" name="Shape 52">
            <a:extLst>
              <a:ext uri="{FF2B5EF4-FFF2-40B4-BE49-F238E27FC236}">
                <a16:creationId xmlns:a16="http://schemas.microsoft.com/office/drawing/2014/main" id="{499DECC2-CDE2-32C5-E6D0-CBE0881C5313}"/>
              </a:ext>
            </a:extLst>
          </p:cNvPr>
          <p:cNvSpPr txBox="1"/>
          <p:nvPr/>
        </p:nvSpPr>
        <p:spPr>
          <a:xfrm>
            <a:off x="1464999" y="1748272"/>
            <a:ext cx="4160549" cy="623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 err="1">
                <a:solidFill>
                  <a:srgbClr val="45288C"/>
                </a:solidFill>
              </a:rPr>
              <a:t>I</a:t>
            </a:r>
            <a:r>
              <a:rPr sz="1600" dirty="0" err="1">
                <a:solidFill>
                  <a:srgbClr val="888888"/>
                </a:solidFill>
              </a:rPr>
              <a:t>ndiviuell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D</a:t>
            </a:r>
            <a:r>
              <a:rPr sz="1600" dirty="0" err="1">
                <a:solidFill>
                  <a:srgbClr val="888888"/>
                </a:solidFill>
              </a:rPr>
              <a:t>iffer</a:t>
            </a:r>
            <a:r>
              <a:rPr sz="1600" dirty="0" err="1">
                <a:solidFill>
                  <a:srgbClr val="45288C"/>
                </a:solidFill>
              </a:rPr>
              <a:t>E</a:t>
            </a:r>
            <a:r>
              <a:rPr sz="1600" dirty="0" err="1">
                <a:solidFill>
                  <a:srgbClr val="888888"/>
                </a:solidFill>
              </a:rPr>
              <a:t>nziert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R</a:t>
            </a:r>
            <a:r>
              <a:rPr sz="1600" dirty="0" err="1">
                <a:solidFill>
                  <a:srgbClr val="888888"/>
                </a:solidFill>
              </a:rPr>
              <a:t>ichtig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888888"/>
                </a:solidFill>
              </a:rPr>
              <a:t>schreiben</a:t>
            </a:r>
            <a:endParaRPr sz="1600" dirty="0"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lang="de-DE" sz="1600" dirty="0" err="1">
                <a:solidFill>
                  <a:srgbClr val="45288C"/>
                </a:solidFill>
              </a:rPr>
              <a:t>t</a:t>
            </a:r>
            <a:r>
              <a:rPr lang="de-DE" sz="1600" dirty="0" err="1">
                <a:solidFill>
                  <a:srgbClr val="888888"/>
                </a:solidFill>
              </a:rPr>
              <a:t>o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lang="de-DE" sz="1600" dirty="0" err="1">
                <a:solidFill>
                  <a:srgbClr val="45288C"/>
                </a:solidFill>
              </a:rPr>
              <a:t>s</a:t>
            </a:r>
            <a:r>
              <a:rPr lang="de-DE" sz="1600" dirty="0" err="1">
                <a:solidFill>
                  <a:srgbClr val="888888"/>
                </a:solidFill>
              </a:rPr>
              <a:t>chool</a:t>
            </a:r>
            <a:endParaRPr sz="1600" dirty="0">
              <a:solidFill>
                <a:srgbClr val="888888"/>
              </a:solidFill>
            </a:endParaRPr>
          </a:p>
        </p:txBody>
      </p:sp>
      <p:sp>
        <p:nvSpPr>
          <p:cNvPr id="10" name="Shape 52">
            <a:extLst>
              <a:ext uri="{FF2B5EF4-FFF2-40B4-BE49-F238E27FC236}">
                <a16:creationId xmlns:a16="http://schemas.microsoft.com/office/drawing/2014/main" id="{AF3581FF-668E-D834-2414-2DA26B4D17F2}"/>
              </a:ext>
            </a:extLst>
          </p:cNvPr>
          <p:cNvSpPr txBox="1"/>
          <p:nvPr/>
        </p:nvSpPr>
        <p:spPr>
          <a:xfrm>
            <a:off x="1555752" y="5647674"/>
            <a:ext cx="373927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solidFill>
                  <a:srgbClr val="45288C"/>
                </a:solidFill>
              </a:rPr>
              <a:t>www.iderblog.eu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124D10A-CC88-8646-0D33-70CB906E4863}"/>
              </a:ext>
            </a:extLst>
          </p:cNvPr>
          <p:cNvSpPr txBox="1">
            <a:spLocks/>
          </p:cNvSpPr>
          <p:nvPr/>
        </p:nvSpPr>
        <p:spPr>
          <a:xfrm>
            <a:off x="6840000" y="1620000"/>
            <a:ext cx="4878440" cy="46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4574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29146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3718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38290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 hangingPunct="1">
              <a:spcBef>
                <a:spcPts val="500"/>
              </a:spcBef>
              <a:defRPr sz="2400">
                <a:solidFill>
                  <a:srgbClr val="BFBFBF"/>
                </a:solidFill>
              </a:defRPr>
            </a:pPr>
            <a:r>
              <a:rPr lang="de-DE" sz="2400" dirty="0">
                <a:solidFill>
                  <a:srgbClr val="BFBFBF"/>
                </a:solidFill>
              </a:rPr>
              <a:t>Schülerinnen und Schüler bloggen</a:t>
            </a:r>
          </a:p>
          <a:p>
            <a:pPr algn="ctr" hangingPunct="1">
              <a:defRPr sz="2400"/>
            </a:pPr>
            <a:endParaRPr lang="de-DE" sz="2400" dirty="0"/>
          </a:p>
          <a:p>
            <a:pPr algn="ctr" hangingPunct="1">
              <a:spcBef>
                <a:spcPts val="500"/>
              </a:spcBef>
              <a:defRPr sz="2400"/>
            </a:pPr>
            <a:r>
              <a:rPr lang="de-DE" sz="2400" dirty="0">
                <a:solidFill>
                  <a:srgbClr val="45288C"/>
                </a:solidFill>
              </a:rPr>
              <a:t>Korrektur &amp; Fehleranalyse durch intelligentes Wörterbuch 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505EFE8D-7419-D76F-8DBA-4E287BE9AC66}"/>
              </a:ext>
            </a:extLst>
          </p:cNvPr>
          <p:cNvSpPr/>
          <p:nvPr/>
        </p:nvSpPr>
        <p:spPr>
          <a:xfrm>
            <a:off x="9182911" y="2059894"/>
            <a:ext cx="272374" cy="359923"/>
          </a:xfrm>
          <a:prstGeom prst="downArrow">
            <a:avLst/>
          </a:prstGeom>
          <a:solidFill>
            <a:srgbClr val="FE8625"/>
          </a:solidFill>
          <a:ln>
            <a:solidFill>
              <a:srgbClr val="45288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936717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" y="2687311"/>
            <a:ext cx="5175566" cy="2644568"/>
          </a:xfrm>
          <a:prstGeom prst="rect">
            <a:avLst/>
          </a:prstGeom>
        </p:spPr>
      </p:pic>
      <p:sp>
        <p:nvSpPr>
          <p:cNvPr id="4" name="Shape 52">
            <a:extLst>
              <a:ext uri="{FF2B5EF4-FFF2-40B4-BE49-F238E27FC236}">
                <a16:creationId xmlns:a16="http://schemas.microsoft.com/office/drawing/2014/main" id="{499DECC2-CDE2-32C5-E6D0-CBE0881C5313}"/>
              </a:ext>
            </a:extLst>
          </p:cNvPr>
          <p:cNvSpPr txBox="1"/>
          <p:nvPr/>
        </p:nvSpPr>
        <p:spPr>
          <a:xfrm>
            <a:off x="1464999" y="1748272"/>
            <a:ext cx="4160549" cy="623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 err="1">
                <a:solidFill>
                  <a:srgbClr val="45288C"/>
                </a:solidFill>
              </a:rPr>
              <a:t>I</a:t>
            </a:r>
            <a:r>
              <a:rPr sz="1600" dirty="0" err="1">
                <a:solidFill>
                  <a:srgbClr val="888888"/>
                </a:solidFill>
              </a:rPr>
              <a:t>ndiviuell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D</a:t>
            </a:r>
            <a:r>
              <a:rPr sz="1600" dirty="0" err="1">
                <a:solidFill>
                  <a:srgbClr val="888888"/>
                </a:solidFill>
              </a:rPr>
              <a:t>iffer</a:t>
            </a:r>
            <a:r>
              <a:rPr sz="1600" dirty="0" err="1">
                <a:solidFill>
                  <a:srgbClr val="45288C"/>
                </a:solidFill>
              </a:rPr>
              <a:t>E</a:t>
            </a:r>
            <a:r>
              <a:rPr sz="1600" dirty="0" err="1">
                <a:solidFill>
                  <a:srgbClr val="888888"/>
                </a:solidFill>
              </a:rPr>
              <a:t>nziert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R</a:t>
            </a:r>
            <a:r>
              <a:rPr sz="1600" dirty="0" err="1">
                <a:solidFill>
                  <a:srgbClr val="888888"/>
                </a:solidFill>
              </a:rPr>
              <a:t>ichtig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888888"/>
                </a:solidFill>
              </a:rPr>
              <a:t>schreiben</a:t>
            </a:r>
            <a:endParaRPr sz="1600" dirty="0"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lang="de-DE" sz="1600" dirty="0" err="1">
                <a:solidFill>
                  <a:srgbClr val="45288C"/>
                </a:solidFill>
              </a:rPr>
              <a:t>t</a:t>
            </a:r>
            <a:r>
              <a:rPr lang="de-DE" sz="1600" dirty="0" err="1">
                <a:solidFill>
                  <a:srgbClr val="888888"/>
                </a:solidFill>
              </a:rPr>
              <a:t>o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lang="de-DE" sz="1600" dirty="0" err="1">
                <a:solidFill>
                  <a:srgbClr val="45288C"/>
                </a:solidFill>
              </a:rPr>
              <a:t>s</a:t>
            </a:r>
            <a:r>
              <a:rPr lang="de-DE" sz="1600" dirty="0" err="1">
                <a:solidFill>
                  <a:srgbClr val="888888"/>
                </a:solidFill>
              </a:rPr>
              <a:t>chool</a:t>
            </a:r>
            <a:endParaRPr sz="1600" dirty="0">
              <a:solidFill>
                <a:srgbClr val="888888"/>
              </a:solidFill>
            </a:endParaRPr>
          </a:p>
        </p:txBody>
      </p:sp>
      <p:sp>
        <p:nvSpPr>
          <p:cNvPr id="10" name="Shape 52">
            <a:extLst>
              <a:ext uri="{FF2B5EF4-FFF2-40B4-BE49-F238E27FC236}">
                <a16:creationId xmlns:a16="http://schemas.microsoft.com/office/drawing/2014/main" id="{AF3581FF-668E-D834-2414-2DA26B4D17F2}"/>
              </a:ext>
            </a:extLst>
          </p:cNvPr>
          <p:cNvSpPr txBox="1"/>
          <p:nvPr/>
        </p:nvSpPr>
        <p:spPr>
          <a:xfrm>
            <a:off x="1555752" y="5647674"/>
            <a:ext cx="373927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solidFill>
                  <a:srgbClr val="45288C"/>
                </a:solidFill>
              </a:rPr>
              <a:t>www.iderblog.eu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CF242AD-E6C3-01F0-EEDF-68490CBC542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840000" y="1620000"/>
            <a:ext cx="4694364" cy="47877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500"/>
              </a:spcBef>
              <a:defRPr sz="2400">
                <a:solidFill>
                  <a:srgbClr val="BFBFBF"/>
                </a:solidFill>
              </a:defRPr>
            </a:pPr>
            <a:r>
              <a:rPr dirty="0" err="1"/>
              <a:t>Schülerinnen</a:t>
            </a:r>
            <a:r>
              <a:rPr dirty="0"/>
              <a:t> und </a:t>
            </a:r>
            <a:r>
              <a:rPr dirty="0" err="1"/>
              <a:t>Schüler</a:t>
            </a:r>
            <a:r>
              <a:rPr dirty="0"/>
              <a:t> </a:t>
            </a:r>
            <a:r>
              <a:rPr dirty="0" err="1"/>
              <a:t>bloggen</a:t>
            </a:r>
            <a:endParaRPr dirty="0"/>
          </a:p>
          <a:p>
            <a:pPr algn="ctr">
              <a:defRPr sz="2400"/>
            </a:pPr>
            <a:endParaRPr dirty="0"/>
          </a:p>
          <a:p>
            <a:pPr algn="ctr">
              <a:spcBef>
                <a:spcPts val="500"/>
              </a:spcBef>
              <a:defRPr sz="2400">
                <a:solidFill>
                  <a:srgbClr val="BFBFBF"/>
                </a:solidFill>
              </a:defRPr>
            </a:pPr>
            <a:r>
              <a:rPr dirty="0" err="1"/>
              <a:t>Korrektur</a:t>
            </a:r>
            <a:r>
              <a:rPr dirty="0"/>
              <a:t> &amp; </a:t>
            </a:r>
            <a:r>
              <a:rPr dirty="0" err="1"/>
              <a:t>Fehleranalyse</a:t>
            </a:r>
            <a:r>
              <a:rPr dirty="0"/>
              <a:t> </a:t>
            </a:r>
            <a:r>
              <a:rPr dirty="0" err="1"/>
              <a:t>durch</a:t>
            </a:r>
            <a:r>
              <a:rPr dirty="0"/>
              <a:t> </a:t>
            </a:r>
            <a:r>
              <a:rPr dirty="0" err="1"/>
              <a:t>intelligentes</a:t>
            </a:r>
            <a:r>
              <a:rPr dirty="0"/>
              <a:t> </a:t>
            </a:r>
            <a:r>
              <a:rPr dirty="0" err="1"/>
              <a:t>Wörterbuch</a:t>
            </a:r>
            <a:r>
              <a:rPr dirty="0"/>
              <a:t> </a:t>
            </a:r>
          </a:p>
          <a:p>
            <a:pPr algn="ctr">
              <a:defRPr sz="2400"/>
            </a:pPr>
            <a:endParaRPr dirty="0"/>
          </a:p>
          <a:p>
            <a:pPr algn="ctr">
              <a:spcBef>
                <a:spcPts val="500"/>
              </a:spcBef>
              <a:defRPr sz="2400"/>
            </a:pPr>
            <a:r>
              <a:rPr dirty="0" err="1">
                <a:solidFill>
                  <a:srgbClr val="45288C"/>
                </a:solidFill>
              </a:rPr>
              <a:t>Rückmeldung</a:t>
            </a:r>
            <a:r>
              <a:rPr dirty="0">
                <a:solidFill>
                  <a:srgbClr val="45288C"/>
                </a:solidFill>
              </a:rPr>
              <a:t> an </a:t>
            </a:r>
            <a:r>
              <a:rPr dirty="0" err="1">
                <a:solidFill>
                  <a:srgbClr val="45288C"/>
                </a:solidFill>
              </a:rPr>
              <a:t>Lehrerinnen</a:t>
            </a:r>
            <a:r>
              <a:rPr dirty="0">
                <a:solidFill>
                  <a:srgbClr val="45288C"/>
                </a:solidFill>
              </a:rPr>
              <a:t> und Lehrer</a:t>
            </a: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F6A22949-EB7C-D93D-5F7C-D8CFC02CF119}"/>
              </a:ext>
            </a:extLst>
          </p:cNvPr>
          <p:cNvSpPr/>
          <p:nvPr/>
        </p:nvSpPr>
        <p:spPr>
          <a:xfrm>
            <a:off x="9182911" y="2059894"/>
            <a:ext cx="272374" cy="359923"/>
          </a:xfrm>
          <a:prstGeom prst="downArrow">
            <a:avLst/>
          </a:prstGeom>
          <a:solidFill>
            <a:srgbClr val="FE8625"/>
          </a:solidFill>
          <a:ln>
            <a:solidFill>
              <a:srgbClr val="45288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E887C491-6552-C2FF-8052-E4E59647121B}"/>
              </a:ext>
            </a:extLst>
          </p:cNvPr>
          <p:cNvSpPr/>
          <p:nvPr/>
        </p:nvSpPr>
        <p:spPr>
          <a:xfrm>
            <a:off x="9173183" y="3321247"/>
            <a:ext cx="272374" cy="359923"/>
          </a:xfrm>
          <a:prstGeom prst="downArrow">
            <a:avLst/>
          </a:prstGeom>
          <a:solidFill>
            <a:srgbClr val="FE8625"/>
          </a:solidFill>
          <a:ln>
            <a:solidFill>
              <a:srgbClr val="45288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917059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" y="2687311"/>
            <a:ext cx="5175566" cy="2644568"/>
          </a:xfrm>
          <a:prstGeom prst="rect">
            <a:avLst/>
          </a:prstGeom>
        </p:spPr>
      </p:pic>
      <p:sp>
        <p:nvSpPr>
          <p:cNvPr id="4" name="Shape 52">
            <a:extLst>
              <a:ext uri="{FF2B5EF4-FFF2-40B4-BE49-F238E27FC236}">
                <a16:creationId xmlns:a16="http://schemas.microsoft.com/office/drawing/2014/main" id="{499DECC2-CDE2-32C5-E6D0-CBE0881C5313}"/>
              </a:ext>
            </a:extLst>
          </p:cNvPr>
          <p:cNvSpPr txBox="1"/>
          <p:nvPr/>
        </p:nvSpPr>
        <p:spPr>
          <a:xfrm>
            <a:off x="1464999" y="1748272"/>
            <a:ext cx="4160549" cy="623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 err="1">
                <a:solidFill>
                  <a:srgbClr val="45288C"/>
                </a:solidFill>
              </a:rPr>
              <a:t>I</a:t>
            </a:r>
            <a:r>
              <a:rPr sz="1600" dirty="0" err="1">
                <a:solidFill>
                  <a:srgbClr val="888888"/>
                </a:solidFill>
              </a:rPr>
              <a:t>ndiviuell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D</a:t>
            </a:r>
            <a:r>
              <a:rPr sz="1600" dirty="0" err="1">
                <a:solidFill>
                  <a:srgbClr val="888888"/>
                </a:solidFill>
              </a:rPr>
              <a:t>iffer</a:t>
            </a:r>
            <a:r>
              <a:rPr sz="1600" dirty="0" err="1">
                <a:solidFill>
                  <a:srgbClr val="45288C"/>
                </a:solidFill>
              </a:rPr>
              <a:t>E</a:t>
            </a:r>
            <a:r>
              <a:rPr sz="1600" dirty="0" err="1">
                <a:solidFill>
                  <a:srgbClr val="888888"/>
                </a:solidFill>
              </a:rPr>
              <a:t>nziert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R</a:t>
            </a:r>
            <a:r>
              <a:rPr sz="1600" dirty="0" err="1">
                <a:solidFill>
                  <a:srgbClr val="888888"/>
                </a:solidFill>
              </a:rPr>
              <a:t>ichtig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888888"/>
                </a:solidFill>
              </a:rPr>
              <a:t>schreiben</a:t>
            </a:r>
            <a:endParaRPr sz="1600" dirty="0"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lang="de-DE" sz="1600" dirty="0" err="1">
                <a:solidFill>
                  <a:srgbClr val="45288C"/>
                </a:solidFill>
              </a:rPr>
              <a:t>t</a:t>
            </a:r>
            <a:r>
              <a:rPr lang="de-DE" sz="1600" dirty="0" err="1">
                <a:solidFill>
                  <a:srgbClr val="888888"/>
                </a:solidFill>
              </a:rPr>
              <a:t>o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lang="de-DE" sz="1600" dirty="0" err="1">
                <a:solidFill>
                  <a:srgbClr val="45288C"/>
                </a:solidFill>
              </a:rPr>
              <a:t>s</a:t>
            </a:r>
            <a:r>
              <a:rPr lang="de-DE" sz="1600" dirty="0" err="1">
                <a:solidFill>
                  <a:srgbClr val="888888"/>
                </a:solidFill>
              </a:rPr>
              <a:t>chool</a:t>
            </a:r>
            <a:endParaRPr sz="1600" dirty="0">
              <a:solidFill>
                <a:srgbClr val="888888"/>
              </a:solidFill>
            </a:endParaRPr>
          </a:p>
        </p:txBody>
      </p:sp>
      <p:sp>
        <p:nvSpPr>
          <p:cNvPr id="10" name="Shape 52">
            <a:extLst>
              <a:ext uri="{FF2B5EF4-FFF2-40B4-BE49-F238E27FC236}">
                <a16:creationId xmlns:a16="http://schemas.microsoft.com/office/drawing/2014/main" id="{AF3581FF-668E-D834-2414-2DA26B4D17F2}"/>
              </a:ext>
            </a:extLst>
          </p:cNvPr>
          <p:cNvSpPr txBox="1"/>
          <p:nvPr/>
        </p:nvSpPr>
        <p:spPr>
          <a:xfrm>
            <a:off x="1555752" y="5647674"/>
            <a:ext cx="373927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solidFill>
                  <a:srgbClr val="45288C"/>
                </a:solidFill>
              </a:rPr>
              <a:t>www.iderblog.eu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78424BC-7D48-7A77-EA10-BF67BD26C339}"/>
              </a:ext>
            </a:extLst>
          </p:cNvPr>
          <p:cNvSpPr txBox="1">
            <a:spLocks/>
          </p:cNvSpPr>
          <p:nvPr/>
        </p:nvSpPr>
        <p:spPr>
          <a:xfrm>
            <a:off x="6840000" y="1620000"/>
            <a:ext cx="4694364" cy="4787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4574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29146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3718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38290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 defTabSz="905255" hangingPunct="1">
              <a:spcBef>
                <a:spcPts val="500"/>
              </a:spcBef>
              <a:defRPr sz="2300">
                <a:solidFill>
                  <a:srgbClr val="BFBFBF"/>
                </a:solidFill>
              </a:defRPr>
            </a:pPr>
            <a:r>
              <a:rPr lang="de-DE" sz="2300" dirty="0">
                <a:solidFill>
                  <a:srgbClr val="BFBFBF"/>
                </a:solidFill>
              </a:rPr>
              <a:t>Schülerinnen und Schüler bloggen</a:t>
            </a:r>
          </a:p>
          <a:p>
            <a:pPr algn="ctr" defTabSz="905255" hangingPunct="1">
              <a:defRPr sz="2300"/>
            </a:pPr>
            <a:endParaRPr lang="de-DE" sz="2300" dirty="0"/>
          </a:p>
          <a:p>
            <a:pPr algn="ctr" defTabSz="905255" hangingPunct="1">
              <a:spcBef>
                <a:spcPts val="500"/>
              </a:spcBef>
              <a:defRPr sz="2300">
                <a:solidFill>
                  <a:srgbClr val="BFBFBF"/>
                </a:solidFill>
              </a:defRPr>
            </a:pPr>
            <a:r>
              <a:rPr lang="de-DE" sz="2300" dirty="0">
                <a:solidFill>
                  <a:srgbClr val="BFBFBF"/>
                </a:solidFill>
              </a:rPr>
              <a:t>Korrektur &amp; Fehleranalyse durch intelligentes Wörterbuch </a:t>
            </a:r>
          </a:p>
          <a:p>
            <a:pPr algn="ctr" defTabSz="905255" hangingPunct="1">
              <a:defRPr sz="2300"/>
            </a:pPr>
            <a:endParaRPr lang="de-DE" sz="2300" dirty="0"/>
          </a:p>
          <a:p>
            <a:pPr algn="ctr" defTabSz="905255" hangingPunct="1">
              <a:spcBef>
                <a:spcPts val="500"/>
              </a:spcBef>
              <a:defRPr sz="2300">
                <a:solidFill>
                  <a:srgbClr val="BFBFBF"/>
                </a:solidFill>
              </a:defRPr>
            </a:pPr>
            <a:r>
              <a:rPr lang="de-DE" sz="2300" dirty="0">
                <a:solidFill>
                  <a:srgbClr val="BFBFBF"/>
                </a:solidFill>
              </a:rPr>
              <a:t>Rückmeldung an Lehrerinnen und Lehrer</a:t>
            </a:r>
          </a:p>
          <a:p>
            <a:pPr algn="ctr" defTabSz="905255" hangingPunct="1">
              <a:defRPr sz="2300"/>
            </a:pPr>
            <a:endParaRPr lang="de-DE" sz="2300" dirty="0"/>
          </a:p>
          <a:p>
            <a:pPr algn="ctr" defTabSz="905255" hangingPunct="1">
              <a:spcBef>
                <a:spcPts val="500"/>
              </a:spcBef>
              <a:defRPr sz="2300"/>
            </a:pPr>
            <a:r>
              <a:rPr lang="de-DE" sz="2300" dirty="0">
                <a:solidFill>
                  <a:srgbClr val="45288C"/>
                </a:solidFill>
              </a:rPr>
              <a:t>Rückmeldung an Schülerinnen und Schüler &amp; Zuordnung von individuellen Übungskursen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936C8A99-6A3F-C11C-0375-89104B835D70}"/>
              </a:ext>
            </a:extLst>
          </p:cNvPr>
          <p:cNvSpPr/>
          <p:nvPr/>
        </p:nvSpPr>
        <p:spPr>
          <a:xfrm>
            <a:off x="9182911" y="2059894"/>
            <a:ext cx="272374" cy="359923"/>
          </a:xfrm>
          <a:prstGeom prst="downArrow">
            <a:avLst/>
          </a:prstGeom>
          <a:solidFill>
            <a:srgbClr val="FE8625"/>
          </a:solidFill>
          <a:ln>
            <a:solidFill>
              <a:srgbClr val="45288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7DB2F04C-CD55-767A-1862-43FF9EAED864}"/>
              </a:ext>
            </a:extLst>
          </p:cNvPr>
          <p:cNvSpPr/>
          <p:nvPr/>
        </p:nvSpPr>
        <p:spPr>
          <a:xfrm>
            <a:off x="9182911" y="3249038"/>
            <a:ext cx="272374" cy="359923"/>
          </a:xfrm>
          <a:prstGeom prst="downArrow">
            <a:avLst/>
          </a:prstGeom>
          <a:solidFill>
            <a:srgbClr val="FE8625"/>
          </a:solidFill>
          <a:ln>
            <a:solidFill>
              <a:srgbClr val="45288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B4B422EE-EE1D-9849-2DF1-8F204C5214B4}"/>
              </a:ext>
            </a:extLst>
          </p:cNvPr>
          <p:cNvSpPr/>
          <p:nvPr/>
        </p:nvSpPr>
        <p:spPr>
          <a:xfrm>
            <a:off x="9182911" y="4354748"/>
            <a:ext cx="272374" cy="359923"/>
          </a:xfrm>
          <a:prstGeom prst="downArrow">
            <a:avLst/>
          </a:prstGeom>
          <a:solidFill>
            <a:srgbClr val="FE8625"/>
          </a:solidFill>
          <a:ln>
            <a:solidFill>
              <a:srgbClr val="45288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4807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8">
            <a:extLst>
              <a:ext uri="{FF2B5EF4-FFF2-40B4-BE49-F238E27FC236}">
                <a16:creationId xmlns:a16="http://schemas.microsoft.com/office/drawing/2014/main" id="{DDB9482C-9C98-0584-65A5-ECD1D8C636DF}"/>
              </a:ext>
            </a:extLst>
          </p:cNvPr>
          <p:cNvSpPr/>
          <p:nvPr/>
        </p:nvSpPr>
        <p:spPr>
          <a:xfrm>
            <a:off x="2556843" y="3415837"/>
            <a:ext cx="5616625" cy="720083"/>
          </a:xfrm>
          <a:prstGeom prst="roundRect">
            <a:avLst>
              <a:gd name="adj" fmla="val 16667"/>
            </a:avLst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" name="Textfeld 9">
            <a:extLst>
              <a:ext uri="{FF2B5EF4-FFF2-40B4-BE49-F238E27FC236}">
                <a16:creationId xmlns:a16="http://schemas.microsoft.com/office/drawing/2014/main" id="{276AE901-9CC1-1E32-7A6D-8A5A521930D7}"/>
              </a:ext>
            </a:extLst>
          </p:cNvPr>
          <p:cNvSpPr txBox="1"/>
          <p:nvPr/>
        </p:nvSpPr>
        <p:spPr>
          <a:xfrm>
            <a:off x="2674572" y="3575822"/>
            <a:ext cx="5381169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Warum bloggen?</a:t>
            </a:r>
          </a:p>
        </p:txBody>
      </p:sp>
      <p:sp>
        <p:nvSpPr>
          <p:cNvPr id="9" name="Abgerundetes Rechteck 10">
            <a:extLst>
              <a:ext uri="{FF2B5EF4-FFF2-40B4-BE49-F238E27FC236}">
                <a16:creationId xmlns:a16="http://schemas.microsoft.com/office/drawing/2014/main" id="{15CC1364-45FB-151C-387B-4027A816E43C}"/>
              </a:ext>
            </a:extLst>
          </p:cNvPr>
          <p:cNvSpPr/>
          <p:nvPr/>
        </p:nvSpPr>
        <p:spPr>
          <a:xfrm>
            <a:off x="2578839" y="4296083"/>
            <a:ext cx="5616624" cy="720083"/>
          </a:xfrm>
          <a:prstGeom prst="roundRect">
            <a:avLst>
              <a:gd name="adj" fmla="val 16667"/>
            </a:avLst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2883BAD6-CB19-5C8E-D2C8-379FCC192E6B}"/>
              </a:ext>
            </a:extLst>
          </p:cNvPr>
          <p:cNvSpPr txBox="1"/>
          <p:nvPr/>
        </p:nvSpPr>
        <p:spPr>
          <a:xfrm>
            <a:off x="2696567" y="4471459"/>
            <a:ext cx="5381169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de-DE" sz="2000" dirty="0"/>
              <a:t>Projekt</a:t>
            </a:r>
            <a:r>
              <a:rPr lang="de-DE" dirty="0"/>
              <a:t> </a:t>
            </a:r>
            <a:r>
              <a:rPr sz="2000" dirty="0" err="1"/>
              <a:t>IDeRBlog</a:t>
            </a:r>
            <a:r>
              <a:rPr dirty="0"/>
              <a:t> </a:t>
            </a:r>
            <a:r>
              <a:rPr lang="de-DE" dirty="0" err="1"/>
              <a:t>ts</a:t>
            </a:r>
            <a:endParaRPr dirty="0"/>
          </a:p>
        </p:txBody>
      </p:sp>
      <p:sp>
        <p:nvSpPr>
          <p:cNvPr id="11" name="Abgerundetes Rechteck 12">
            <a:extLst>
              <a:ext uri="{FF2B5EF4-FFF2-40B4-BE49-F238E27FC236}">
                <a16:creationId xmlns:a16="http://schemas.microsoft.com/office/drawing/2014/main" id="{6721CD9B-19FC-40C9-AC99-B97E9138A2A4}"/>
              </a:ext>
            </a:extLst>
          </p:cNvPr>
          <p:cNvSpPr/>
          <p:nvPr/>
        </p:nvSpPr>
        <p:spPr>
          <a:xfrm>
            <a:off x="2556843" y="2548728"/>
            <a:ext cx="5616625" cy="720083"/>
          </a:xfrm>
          <a:prstGeom prst="roundRect">
            <a:avLst>
              <a:gd name="adj" fmla="val 16667"/>
            </a:avLst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12" name="Textfeld 13">
            <a:extLst>
              <a:ext uri="{FF2B5EF4-FFF2-40B4-BE49-F238E27FC236}">
                <a16:creationId xmlns:a16="http://schemas.microsoft.com/office/drawing/2014/main" id="{22923D96-D880-F0C6-6222-6DC68B409D41}"/>
              </a:ext>
            </a:extLst>
          </p:cNvPr>
          <p:cNvSpPr txBox="1"/>
          <p:nvPr/>
        </p:nvSpPr>
        <p:spPr>
          <a:xfrm>
            <a:off x="2674572" y="2724103"/>
            <a:ext cx="5381169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de-DE" dirty="0"/>
              <a:t>Mediennutzung</a:t>
            </a:r>
            <a:endParaRPr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A10B260C-EAAE-8F49-9CAB-732EE8E7DBDB}"/>
              </a:ext>
            </a:extLst>
          </p:cNvPr>
          <p:cNvSpPr/>
          <p:nvPr/>
        </p:nvSpPr>
        <p:spPr>
          <a:xfrm>
            <a:off x="2578839" y="5194454"/>
            <a:ext cx="5616624" cy="720083"/>
          </a:xfrm>
          <a:prstGeom prst="roundRect">
            <a:avLst>
              <a:gd name="adj" fmla="val 16667"/>
            </a:avLst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D95CAE-82FF-6C21-2AAE-CF9BA31D4A84}"/>
              </a:ext>
            </a:extLst>
          </p:cNvPr>
          <p:cNvSpPr txBox="1"/>
          <p:nvPr/>
        </p:nvSpPr>
        <p:spPr>
          <a:xfrm>
            <a:off x="2696567" y="5369829"/>
            <a:ext cx="5381169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de-DE" dirty="0"/>
              <a:t>Ziele</a:t>
            </a:r>
            <a:r>
              <a:rPr dirty="0"/>
              <a:t> </a:t>
            </a:r>
            <a:r>
              <a:rPr dirty="0" err="1"/>
              <a:t>IDerBlog</a:t>
            </a:r>
            <a:r>
              <a:rPr dirty="0"/>
              <a:t> </a:t>
            </a:r>
            <a:r>
              <a:rPr dirty="0" err="1"/>
              <a:t>ts</a:t>
            </a:r>
            <a:endParaRPr dirty="0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301BEBE0-5863-C83D-8C4C-63C9FD1F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3495449" cy="753926"/>
          </a:xfrm>
        </p:spPr>
        <p:txBody>
          <a:bodyPr/>
          <a:lstStyle/>
          <a:p>
            <a:r>
              <a:rPr lang="de-DE" dirty="0"/>
              <a:t>Programm</a:t>
            </a:r>
          </a:p>
        </p:txBody>
      </p:sp>
    </p:spTree>
    <p:extLst>
      <p:ext uri="{BB962C8B-B14F-4D97-AF65-F5344CB8AC3E}">
        <p14:creationId xmlns:p14="http://schemas.microsoft.com/office/powerpoint/2010/main" val="12794273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" y="2687311"/>
            <a:ext cx="5175566" cy="2644568"/>
          </a:xfrm>
          <a:prstGeom prst="rect">
            <a:avLst/>
          </a:prstGeom>
        </p:spPr>
      </p:pic>
      <p:sp>
        <p:nvSpPr>
          <p:cNvPr id="4" name="Shape 52">
            <a:extLst>
              <a:ext uri="{FF2B5EF4-FFF2-40B4-BE49-F238E27FC236}">
                <a16:creationId xmlns:a16="http://schemas.microsoft.com/office/drawing/2014/main" id="{499DECC2-CDE2-32C5-E6D0-CBE0881C5313}"/>
              </a:ext>
            </a:extLst>
          </p:cNvPr>
          <p:cNvSpPr txBox="1"/>
          <p:nvPr/>
        </p:nvSpPr>
        <p:spPr>
          <a:xfrm>
            <a:off x="1464999" y="1748272"/>
            <a:ext cx="4160549" cy="623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 err="1">
                <a:solidFill>
                  <a:srgbClr val="45288C"/>
                </a:solidFill>
              </a:rPr>
              <a:t>I</a:t>
            </a:r>
            <a:r>
              <a:rPr sz="1600" dirty="0" err="1">
                <a:solidFill>
                  <a:srgbClr val="888888"/>
                </a:solidFill>
              </a:rPr>
              <a:t>ndiviuell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D</a:t>
            </a:r>
            <a:r>
              <a:rPr sz="1600" dirty="0" err="1">
                <a:solidFill>
                  <a:srgbClr val="888888"/>
                </a:solidFill>
              </a:rPr>
              <a:t>iffer</a:t>
            </a:r>
            <a:r>
              <a:rPr sz="1600" dirty="0" err="1">
                <a:solidFill>
                  <a:srgbClr val="45288C"/>
                </a:solidFill>
              </a:rPr>
              <a:t>E</a:t>
            </a:r>
            <a:r>
              <a:rPr sz="1600" dirty="0" err="1">
                <a:solidFill>
                  <a:srgbClr val="888888"/>
                </a:solidFill>
              </a:rPr>
              <a:t>nziert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45288C"/>
                </a:solidFill>
              </a:rPr>
              <a:t>R</a:t>
            </a:r>
            <a:r>
              <a:rPr sz="1600" dirty="0" err="1">
                <a:solidFill>
                  <a:srgbClr val="888888"/>
                </a:solidFill>
              </a:rPr>
              <a:t>ichtig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sz="1600" dirty="0" err="1">
                <a:solidFill>
                  <a:srgbClr val="888888"/>
                </a:solidFill>
              </a:rPr>
              <a:t>schreiben</a:t>
            </a:r>
            <a:endParaRPr sz="1600" dirty="0"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lang="de-DE" sz="1600" dirty="0" err="1">
                <a:solidFill>
                  <a:srgbClr val="45288C"/>
                </a:solidFill>
              </a:rPr>
              <a:t>t</a:t>
            </a:r>
            <a:r>
              <a:rPr lang="de-DE" sz="1600" dirty="0" err="1">
                <a:solidFill>
                  <a:srgbClr val="888888"/>
                </a:solidFill>
              </a:rPr>
              <a:t>o</a:t>
            </a:r>
            <a:r>
              <a:rPr sz="1600" dirty="0">
                <a:solidFill>
                  <a:srgbClr val="888888"/>
                </a:solidFill>
              </a:rPr>
              <a:t> </a:t>
            </a:r>
            <a:r>
              <a:rPr lang="de-DE" sz="1600" dirty="0" err="1">
                <a:solidFill>
                  <a:srgbClr val="45288C"/>
                </a:solidFill>
              </a:rPr>
              <a:t>s</a:t>
            </a:r>
            <a:r>
              <a:rPr lang="de-DE" sz="1600" dirty="0" err="1">
                <a:solidFill>
                  <a:srgbClr val="888888"/>
                </a:solidFill>
              </a:rPr>
              <a:t>chool</a:t>
            </a:r>
            <a:endParaRPr sz="1600" dirty="0">
              <a:solidFill>
                <a:srgbClr val="888888"/>
              </a:solidFill>
            </a:endParaRPr>
          </a:p>
        </p:txBody>
      </p:sp>
      <p:sp>
        <p:nvSpPr>
          <p:cNvPr id="10" name="Shape 52">
            <a:extLst>
              <a:ext uri="{FF2B5EF4-FFF2-40B4-BE49-F238E27FC236}">
                <a16:creationId xmlns:a16="http://schemas.microsoft.com/office/drawing/2014/main" id="{AF3581FF-668E-D834-2414-2DA26B4D17F2}"/>
              </a:ext>
            </a:extLst>
          </p:cNvPr>
          <p:cNvSpPr txBox="1"/>
          <p:nvPr/>
        </p:nvSpPr>
        <p:spPr>
          <a:xfrm>
            <a:off x="1555752" y="5647674"/>
            <a:ext cx="373927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solidFill>
                  <a:srgbClr val="45288C"/>
                </a:solidFill>
              </a:rPr>
              <a:t>www.iderblog.eu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E74D503-177E-3D46-6C19-0ABF7315793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840000" y="1620000"/>
            <a:ext cx="4114800" cy="4525963"/>
          </a:xfrm>
          <a:prstGeom prst="rect">
            <a:avLst/>
          </a:prstGeom>
        </p:spPr>
        <p:txBody>
          <a:bodyPr/>
          <a:lstStyle/>
          <a:p>
            <a:pPr defTabSz="868680">
              <a:lnSpc>
                <a:spcPct val="90000"/>
              </a:lnSpc>
              <a:spcBef>
                <a:spcPts val="500"/>
              </a:spcBef>
              <a:defRPr sz="2200"/>
            </a:pPr>
            <a:r>
              <a:rPr dirty="0" err="1">
                <a:solidFill>
                  <a:srgbClr val="45288C"/>
                </a:solidFill>
              </a:rPr>
              <a:t>Veröffentlichung</a:t>
            </a:r>
            <a:r>
              <a:rPr dirty="0">
                <a:solidFill>
                  <a:srgbClr val="45288C"/>
                </a:solidFill>
              </a:rPr>
              <a:t> des Blogs </a:t>
            </a:r>
            <a:r>
              <a:rPr dirty="0" err="1">
                <a:solidFill>
                  <a:srgbClr val="45288C"/>
                </a:solidFill>
              </a:rPr>
              <a:t>innerhalb</a:t>
            </a:r>
            <a:r>
              <a:rPr dirty="0">
                <a:solidFill>
                  <a:srgbClr val="45288C"/>
                </a:solidFill>
              </a:rPr>
              <a:t> der </a:t>
            </a:r>
            <a:r>
              <a:rPr dirty="0" err="1">
                <a:solidFill>
                  <a:srgbClr val="45288C"/>
                </a:solidFill>
              </a:rPr>
              <a:t>Klasse</a:t>
            </a:r>
            <a:endParaRPr dirty="0">
              <a:solidFill>
                <a:srgbClr val="45288C"/>
              </a:solidFill>
            </a:endParaRPr>
          </a:p>
          <a:p>
            <a:pPr defTabSz="868680">
              <a:lnSpc>
                <a:spcPct val="90000"/>
              </a:lnSpc>
              <a:defRPr sz="2200"/>
            </a:pPr>
            <a:endParaRPr dirty="0">
              <a:solidFill>
                <a:srgbClr val="45288C"/>
              </a:solidFill>
            </a:endParaRPr>
          </a:p>
          <a:p>
            <a:pPr defTabSz="868680">
              <a:lnSpc>
                <a:spcPct val="90000"/>
              </a:lnSpc>
              <a:spcBef>
                <a:spcPts val="500"/>
              </a:spcBef>
              <a:defRPr sz="2200"/>
            </a:pPr>
            <a:r>
              <a:rPr dirty="0" err="1">
                <a:solidFill>
                  <a:srgbClr val="45288C"/>
                </a:solidFill>
              </a:rPr>
              <a:t>Veröffentlichung</a:t>
            </a:r>
            <a:r>
              <a:rPr dirty="0">
                <a:solidFill>
                  <a:srgbClr val="45288C"/>
                </a:solidFill>
              </a:rPr>
              <a:t> </a:t>
            </a:r>
            <a:r>
              <a:rPr dirty="0" err="1">
                <a:solidFill>
                  <a:srgbClr val="45288C"/>
                </a:solidFill>
              </a:rPr>
              <a:t>erfolgt</a:t>
            </a:r>
            <a:r>
              <a:rPr dirty="0">
                <a:solidFill>
                  <a:srgbClr val="45288C"/>
                </a:solidFill>
              </a:rPr>
              <a:t> </a:t>
            </a:r>
            <a:r>
              <a:rPr dirty="0" err="1">
                <a:solidFill>
                  <a:srgbClr val="45288C"/>
                </a:solidFill>
              </a:rPr>
              <a:t>nach</a:t>
            </a:r>
            <a:r>
              <a:rPr dirty="0">
                <a:solidFill>
                  <a:srgbClr val="45288C"/>
                </a:solidFill>
              </a:rPr>
              <a:t> </a:t>
            </a:r>
            <a:r>
              <a:rPr dirty="0" err="1">
                <a:solidFill>
                  <a:srgbClr val="45288C"/>
                </a:solidFill>
              </a:rPr>
              <a:t>Prüfung</a:t>
            </a:r>
            <a:r>
              <a:rPr dirty="0">
                <a:solidFill>
                  <a:srgbClr val="45288C"/>
                </a:solidFill>
              </a:rPr>
              <a:t> des </a:t>
            </a:r>
            <a:r>
              <a:rPr dirty="0" err="1">
                <a:solidFill>
                  <a:srgbClr val="45288C"/>
                </a:solidFill>
              </a:rPr>
              <a:t>Textes</a:t>
            </a:r>
            <a:r>
              <a:rPr dirty="0">
                <a:solidFill>
                  <a:srgbClr val="45288C"/>
                </a:solidFill>
              </a:rPr>
              <a:t> </a:t>
            </a:r>
            <a:r>
              <a:rPr dirty="0" err="1">
                <a:solidFill>
                  <a:srgbClr val="45288C"/>
                </a:solidFill>
              </a:rPr>
              <a:t>durch</a:t>
            </a:r>
            <a:r>
              <a:rPr dirty="0">
                <a:solidFill>
                  <a:srgbClr val="45288C"/>
                </a:solidFill>
              </a:rPr>
              <a:t> die </a:t>
            </a:r>
            <a:r>
              <a:rPr dirty="0" err="1">
                <a:solidFill>
                  <a:srgbClr val="45288C"/>
                </a:solidFill>
              </a:rPr>
              <a:t>Schülerin</a:t>
            </a:r>
            <a:r>
              <a:rPr dirty="0">
                <a:solidFill>
                  <a:srgbClr val="45288C"/>
                </a:solidFill>
              </a:rPr>
              <a:t> </a:t>
            </a:r>
            <a:r>
              <a:rPr dirty="0" err="1">
                <a:solidFill>
                  <a:srgbClr val="45288C"/>
                </a:solidFill>
              </a:rPr>
              <a:t>oder</a:t>
            </a:r>
            <a:r>
              <a:rPr dirty="0">
                <a:solidFill>
                  <a:srgbClr val="45288C"/>
                </a:solidFill>
              </a:rPr>
              <a:t> den </a:t>
            </a:r>
            <a:r>
              <a:rPr dirty="0" err="1">
                <a:solidFill>
                  <a:srgbClr val="45288C"/>
                </a:solidFill>
              </a:rPr>
              <a:t>Schüler</a:t>
            </a:r>
            <a:endParaRPr dirty="0">
              <a:solidFill>
                <a:srgbClr val="45288C"/>
              </a:solidFill>
            </a:endParaRPr>
          </a:p>
          <a:p>
            <a:pPr defTabSz="868680">
              <a:lnSpc>
                <a:spcPct val="90000"/>
              </a:lnSpc>
              <a:defRPr sz="2200"/>
            </a:pPr>
            <a:endParaRPr dirty="0">
              <a:solidFill>
                <a:srgbClr val="45288C"/>
              </a:solidFill>
            </a:endParaRPr>
          </a:p>
          <a:p>
            <a:pPr defTabSz="868680">
              <a:lnSpc>
                <a:spcPct val="90000"/>
              </a:lnSpc>
              <a:spcBef>
                <a:spcPts val="500"/>
              </a:spcBef>
              <a:defRPr sz="2200"/>
            </a:pPr>
            <a:r>
              <a:rPr dirty="0" err="1">
                <a:solidFill>
                  <a:srgbClr val="45288C"/>
                </a:solidFill>
              </a:rPr>
              <a:t>Schülerinnen</a:t>
            </a:r>
            <a:r>
              <a:rPr dirty="0">
                <a:solidFill>
                  <a:srgbClr val="45288C"/>
                </a:solidFill>
              </a:rPr>
              <a:t> und </a:t>
            </a:r>
            <a:r>
              <a:rPr dirty="0" err="1">
                <a:solidFill>
                  <a:srgbClr val="45288C"/>
                </a:solidFill>
              </a:rPr>
              <a:t>Schüler</a:t>
            </a:r>
            <a:r>
              <a:rPr dirty="0">
                <a:solidFill>
                  <a:srgbClr val="45288C"/>
                </a:solidFill>
              </a:rPr>
              <a:t> </a:t>
            </a:r>
            <a:r>
              <a:rPr dirty="0" err="1">
                <a:solidFill>
                  <a:srgbClr val="45288C"/>
                </a:solidFill>
              </a:rPr>
              <a:t>können</a:t>
            </a:r>
            <a:r>
              <a:rPr dirty="0">
                <a:solidFill>
                  <a:srgbClr val="45288C"/>
                </a:solidFill>
              </a:rPr>
              <a:t> Texte der </a:t>
            </a:r>
            <a:r>
              <a:rPr dirty="0" err="1">
                <a:solidFill>
                  <a:srgbClr val="45288C"/>
                </a:solidFill>
              </a:rPr>
              <a:t>Mitschüler</a:t>
            </a:r>
            <a:r>
              <a:rPr dirty="0">
                <a:solidFill>
                  <a:srgbClr val="45288C"/>
                </a:solidFill>
              </a:rPr>
              <a:t> </a:t>
            </a:r>
            <a:r>
              <a:rPr dirty="0" err="1">
                <a:solidFill>
                  <a:srgbClr val="45288C"/>
                </a:solidFill>
              </a:rPr>
              <a:t>lesen</a:t>
            </a:r>
            <a:r>
              <a:rPr dirty="0">
                <a:solidFill>
                  <a:srgbClr val="45288C"/>
                </a:solidFill>
              </a:rPr>
              <a:t> &amp; </a:t>
            </a:r>
            <a:r>
              <a:rPr dirty="0" err="1">
                <a:solidFill>
                  <a:srgbClr val="45288C"/>
                </a:solidFill>
              </a:rPr>
              <a:t>kommentieren</a:t>
            </a:r>
            <a:endParaRPr dirty="0">
              <a:solidFill>
                <a:srgbClr val="45288C"/>
              </a:solidFill>
            </a:endParaRPr>
          </a:p>
          <a:p>
            <a:pPr defTabSz="868680">
              <a:lnSpc>
                <a:spcPct val="90000"/>
              </a:lnSpc>
              <a:defRPr sz="2200"/>
            </a:pPr>
            <a:endParaRPr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267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8AF926F-299C-0799-CE98-A848B889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78" y="1504665"/>
            <a:ext cx="6892942" cy="4548266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2C0D8E7-09D1-F80B-15FD-0BF8EF44F492}"/>
              </a:ext>
            </a:extLst>
          </p:cNvPr>
          <p:cNvSpPr txBox="1">
            <a:spLocks/>
          </p:cNvSpPr>
          <p:nvPr/>
        </p:nvSpPr>
        <p:spPr>
          <a:xfrm>
            <a:off x="8602837" y="1594117"/>
            <a:ext cx="3405393" cy="4137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02D5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4574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29146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3718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3829050" marR="0" indent="-171450" algn="l" defTabSz="914400" rtl="0" latinLnBrk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spcBef>
                <a:spcPts val="500"/>
              </a:spcBef>
              <a:defRPr sz="2400"/>
            </a:pPr>
            <a:r>
              <a:rPr lang="de-DE" sz="2400" b="1" dirty="0">
                <a:solidFill>
                  <a:srgbClr val="45288C"/>
                </a:solidFill>
              </a:rPr>
              <a:t>Anmeldung</a:t>
            </a:r>
          </a:p>
          <a:p>
            <a:pPr hangingPunct="1">
              <a:spcBef>
                <a:spcPts val="500"/>
              </a:spcBef>
              <a:defRPr sz="2400"/>
            </a:pPr>
            <a:endParaRPr lang="de-DE" sz="2400" dirty="0">
              <a:solidFill>
                <a:srgbClr val="45288C"/>
              </a:solidFill>
            </a:endParaRPr>
          </a:p>
          <a:p>
            <a:pPr hangingPunct="1">
              <a:spcBef>
                <a:spcPts val="500"/>
              </a:spcBef>
              <a:defRPr sz="2400"/>
            </a:pPr>
            <a:r>
              <a:rPr lang="de-DE" sz="2400" dirty="0">
                <a:solidFill>
                  <a:srgbClr val="45288C"/>
                </a:solidFill>
              </a:rPr>
              <a:t>Registrierung des Schülers durch den Lehrer</a:t>
            </a:r>
          </a:p>
          <a:p>
            <a:pPr hangingPunct="1">
              <a:spcBef>
                <a:spcPts val="500"/>
              </a:spcBef>
              <a:defRPr sz="2400"/>
            </a:pPr>
            <a:br>
              <a:rPr lang="de-DE" sz="2400" dirty="0">
                <a:solidFill>
                  <a:srgbClr val="45288C"/>
                </a:solidFill>
              </a:rPr>
            </a:br>
            <a:r>
              <a:rPr lang="de-DE" sz="2400" dirty="0">
                <a:solidFill>
                  <a:srgbClr val="45288C"/>
                </a:solidFill>
              </a:rPr>
              <a:t>Anmeldung ohne personenbezogene Daten möglich</a:t>
            </a:r>
          </a:p>
        </p:txBody>
      </p:sp>
    </p:spTree>
    <p:extLst>
      <p:ext uri="{BB962C8B-B14F-4D97-AF65-F5344CB8AC3E}">
        <p14:creationId xmlns:p14="http://schemas.microsoft.com/office/powerpoint/2010/main" val="41066360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1246BA1-2A49-C824-FB54-1D6CAF73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79" y="1520648"/>
            <a:ext cx="7206158" cy="4497944"/>
          </a:xfrm>
          <a:prstGeom prst="rect">
            <a:avLst/>
          </a:prstGeom>
        </p:spPr>
      </p:pic>
      <p:sp>
        <p:nvSpPr>
          <p:cNvPr id="5" name="Textfeld 3">
            <a:extLst>
              <a:ext uri="{FF2B5EF4-FFF2-40B4-BE49-F238E27FC236}">
                <a16:creationId xmlns:a16="http://schemas.microsoft.com/office/drawing/2014/main" id="{A563201E-3778-DA98-1682-1171A209AFDA}"/>
              </a:ext>
            </a:extLst>
          </p:cNvPr>
          <p:cNvSpPr txBox="1"/>
          <p:nvPr/>
        </p:nvSpPr>
        <p:spPr>
          <a:xfrm>
            <a:off x="8730778" y="1520648"/>
            <a:ext cx="3385022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2400" dirty="0">
                <a:solidFill>
                  <a:srgbClr val="45288C"/>
                </a:solidFill>
              </a:rPr>
              <a:t>Online </a:t>
            </a:r>
            <a:r>
              <a:rPr sz="2400" dirty="0" err="1">
                <a:solidFill>
                  <a:srgbClr val="45288C"/>
                </a:solidFill>
              </a:rPr>
              <a:t>Übungen</a:t>
            </a:r>
            <a:r>
              <a:rPr sz="2400" dirty="0">
                <a:solidFill>
                  <a:srgbClr val="45288C"/>
                </a:solidFill>
              </a:rPr>
              <a:t> 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solidFill>
                <a:srgbClr val="45288C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2400" dirty="0" err="1">
                <a:solidFill>
                  <a:srgbClr val="45288C"/>
                </a:solidFill>
              </a:rPr>
              <a:t>Arbeitsblätter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zum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Ausdrucken</a:t>
            </a:r>
            <a:endParaRPr sz="2400" dirty="0">
              <a:solidFill>
                <a:srgbClr val="45288C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lang="de-DE" sz="2400" dirty="0">
              <a:solidFill>
                <a:srgbClr val="45288C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lang="de-DE" sz="2400" dirty="0">
                <a:solidFill>
                  <a:srgbClr val="45288C"/>
                </a:solidFill>
              </a:rPr>
              <a:t>Rechtschreibkurse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solidFill>
                <a:srgbClr val="45288C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2400" dirty="0" err="1">
                <a:solidFill>
                  <a:srgbClr val="45288C"/>
                </a:solidFill>
              </a:rPr>
              <a:t>kostenlos</a:t>
            </a:r>
            <a:r>
              <a:rPr sz="2400" dirty="0">
                <a:solidFill>
                  <a:srgbClr val="45288C"/>
                </a:solidFill>
              </a:rPr>
              <a:t> &amp; </a:t>
            </a:r>
            <a:r>
              <a:rPr sz="2400" dirty="0" err="1">
                <a:solidFill>
                  <a:srgbClr val="45288C"/>
                </a:solidFill>
              </a:rPr>
              <a:t>ohne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Anmeldung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zugänglich</a:t>
            </a:r>
            <a:endParaRPr sz="2400"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6358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1246BA1-2A49-C824-FB54-1D6CAF73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79" y="1520648"/>
            <a:ext cx="7206158" cy="4497944"/>
          </a:xfrm>
          <a:prstGeom prst="rect">
            <a:avLst/>
          </a:prstGeom>
        </p:spPr>
      </p:pic>
      <p:sp>
        <p:nvSpPr>
          <p:cNvPr id="5" name="Textfeld 3">
            <a:extLst>
              <a:ext uri="{FF2B5EF4-FFF2-40B4-BE49-F238E27FC236}">
                <a16:creationId xmlns:a16="http://schemas.microsoft.com/office/drawing/2014/main" id="{A563201E-3778-DA98-1682-1171A209AFDA}"/>
              </a:ext>
            </a:extLst>
          </p:cNvPr>
          <p:cNvSpPr txBox="1"/>
          <p:nvPr/>
        </p:nvSpPr>
        <p:spPr>
          <a:xfrm>
            <a:off x="8730778" y="1520648"/>
            <a:ext cx="3385022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2400" dirty="0">
                <a:solidFill>
                  <a:srgbClr val="45288C"/>
                </a:solidFill>
              </a:rPr>
              <a:t>Online </a:t>
            </a:r>
            <a:r>
              <a:rPr sz="2400" dirty="0" err="1">
                <a:solidFill>
                  <a:srgbClr val="45288C"/>
                </a:solidFill>
              </a:rPr>
              <a:t>Übungen</a:t>
            </a:r>
            <a:r>
              <a:rPr sz="2400" dirty="0">
                <a:solidFill>
                  <a:srgbClr val="45288C"/>
                </a:solidFill>
              </a:rPr>
              <a:t> 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solidFill>
                <a:srgbClr val="45288C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2400" dirty="0" err="1">
                <a:solidFill>
                  <a:srgbClr val="45288C"/>
                </a:solidFill>
              </a:rPr>
              <a:t>Arbeitsblätter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zum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Ausdrucken</a:t>
            </a:r>
            <a:endParaRPr sz="2400" dirty="0">
              <a:solidFill>
                <a:srgbClr val="45288C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lang="de-DE" sz="2400" dirty="0">
              <a:solidFill>
                <a:srgbClr val="45288C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lang="de-DE" sz="2400" dirty="0">
                <a:solidFill>
                  <a:srgbClr val="45288C"/>
                </a:solidFill>
              </a:rPr>
              <a:t>Rechtschreibkurse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2400" dirty="0">
              <a:solidFill>
                <a:srgbClr val="45288C"/>
              </a:solidFill>
            </a:endParaR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2400" dirty="0" err="1">
                <a:solidFill>
                  <a:srgbClr val="45288C"/>
                </a:solidFill>
              </a:rPr>
              <a:t>kostenlos</a:t>
            </a:r>
            <a:r>
              <a:rPr sz="2400" dirty="0">
                <a:solidFill>
                  <a:srgbClr val="45288C"/>
                </a:solidFill>
              </a:rPr>
              <a:t> &amp; </a:t>
            </a:r>
            <a:r>
              <a:rPr sz="2400" dirty="0" err="1">
                <a:solidFill>
                  <a:srgbClr val="45288C"/>
                </a:solidFill>
              </a:rPr>
              <a:t>ohne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Anmeldung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zugänglich</a:t>
            </a:r>
            <a:endParaRPr sz="2400"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4778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3">
            <a:extLst>
              <a:ext uri="{FF2B5EF4-FFF2-40B4-BE49-F238E27FC236}">
                <a16:creationId xmlns:a16="http://schemas.microsoft.com/office/drawing/2014/main" id="{D59604A1-B7E2-1A24-A9E4-DA8620634853}"/>
              </a:ext>
            </a:extLst>
          </p:cNvPr>
          <p:cNvSpPr/>
          <p:nvPr/>
        </p:nvSpPr>
        <p:spPr>
          <a:xfrm>
            <a:off x="2953815" y="3978587"/>
            <a:ext cx="1944219" cy="1440167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id="{5B5897EE-962A-FAD5-171C-D3462357B3F8}"/>
              </a:ext>
            </a:extLst>
          </p:cNvPr>
          <p:cNvSpPr txBox="1"/>
          <p:nvPr/>
        </p:nvSpPr>
        <p:spPr>
          <a:xfrm>
            <a:off x="2953815" y="4267736"/>
            <a:ext cx="194421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erhöhte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Schreibmotivation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0384A74-8188-DD74-587B-A668B4EE4A07}"/>
              </a:ext>
            </a:extLst>
          </p:cNvPr>
          <p:cNvSpPr/>
          <p:nvPr/>
        </p:nvSpPr>
        <p:spPr>
          <a:xfrm>
            <a:off x="4797423" y="2105919"/>
            <a:ext cx="1944219" cy="1440168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8596D7-EF27-2A90-6CAF-B531C622DF39}"/>
              </a:ext>
            </a:extLst>
          </p:cNvPr>
          <p:cNvSpPr txBox="1"/>
          <p:nvPr/>
        </p:nvSpPr>
        <p:spPr>
          <a:xfrm>
            <a:off x="4725414" y="2461951"/>
            <a:ext cx="216024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frei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im</a:t>
            </a:r>
            <a:r>
              <a:rPr dirty="0">
                <a:solidFill>
                  <a:schemeClr val="bg1"/>
                </a:solidFill>
              </a:rPr>
              <a:t> Internet </a:t>
            </a:r>
            <a:r>
              <a:rPr dirty="0" err="1">
                <a:solidFill>
                  <a:schemeClr val="bg1"/>
                </a:solidFill>
              </a:rPr>
              <a:t>zugänglich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9C8978F-492F-43E1-C8A5-A880B6EC4297}"/>
              </a:ext>
            </a:extLst>
          </p:cNvPr>
          <p:cNvSpPr/>
          <p:nvPr/>
        </p:nvSpPr>
        <p:spPr>
          <a:xfrm>
            <a:off x="8253807" y="3983908"/>
            <a:ext cx="1944219" cy="1440167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BF8F2D-6121-CF4C-260D-E3DBE185D832}"/>
              </a:ext>
            </a:extLst>
          </p:cNvPr>
          <p:cNvSpPr txBox="1"/>
          <p:nvPr/>
        </p:nvSpPr>
        <p:spPr>
          <a:xfrm>
            <a:off x="8253807" y="4237002"/>
            <a:ext cx="1944219" cy="9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Aneignung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interkulturelles</a:t>
            </a:r>
            <a:r>
              <a:rPr dirty="0">
                <a:solidFill>
                  <a:schemeClr val="bg1"/>
                </a:solidFill>
              </a:rPr>
              <a:t> Wissen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34229BB-20FA-3D58-5AAE-EDC0EB242C33}"/>
              </a:ext>
            </a:extLst>
          </p:cNvPr>
          <p:cNvSpPr/>
          <p:nvPr/>
        </p:nvSpPr>
        <p:spPr>
          <a:xfrm>
            <a:off x="7389711" y="2082084"/>
            <a:ext cx="1944219" cy="1440167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B96FFD7-5C3D-EDE6-27A0-834D89BCC236}"/>
              </a:ext>
            </a:extLst>
          </p:cNvPr>
          <p:cNvSpPr txBox="1"/>
          <p:nvPr/>
        </p:nvSpPr>
        <p:spPr>
          <a:xfrm>
            <a:off x="7389711" y="2461950"/>
            <a:ext cx="1944219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selbstgesteuertes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dirty="0" err="1">
                <a:solidFill>
                  <a:schemeClr val="bg1"/>
                </a:solidFill>
              </a:rPr>
              <a:t>freiwilliges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Lernen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43D61D9-713B-148D-6EED-50406E0163C9}"/>
              </a:ext>
            </a:extLst>
          </p:cNvPr>
          <p:cNvSpPr/>
          <p:nvPr/>
        </p:nvSpPr>
        <p:spPr>
          <a:xfrm>
            <a:off x="5589510" y="3983908"/>
            <a:ext cx="1944219" cy="1440167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4EB3AA1-73A0-E4CC-2662-1F64D4587532}"/>
              </a:ext>
            </a:extLst>
          </p:cNvPr>
          <p:cNvSpPr txBox="1"/>
          <p:nvPr/>
        </p:nvSpPr>
        <p:spPr>
          <a:xfrm>
            <a:off x="5589510" y="4242323"/>
            <a:ext cx="1944219" cy="9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erhöhte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Lesekompetenz</a:t>
            </a:r>
            <a:r>
              <a:rPr dirty="0">
                <a:solidFill>
                  <a:schemeClr val="bg1"/>
                </a:solidFill>
              </a:rPr>
              <a:t> &amp; -motivation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C307F83-589A-6AD2-69AC-D0389D6A9326}"/>
              </a:ext>
            </a:extLst>
          </p:cNvPr>
          <p:cNvSpPr/>
          <p:nvPr/>
        </p:nvSpPr>
        <p:spPr>
          <a:xfrm>
            <a:off x="2378282" y="2105919"/>
            <a:ext cx="1944218" cy="1440168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27ED12-598A-BDD3-5CC1-8A0E8A059D92}"/>
              </a:ext>
            </a:extLst>
          </p:cNvPr>
          <p:cNvSpPr txBox="1"/>
          <p:nvPr/>
        </p:nvSpPr>
        <p:spPr>
          <a:xfrm>
            <a:off x="2378282" y="2364335"/>
            <a:ext cx="1944218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zahlreiche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Übungs-materialien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298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52812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Ziele </a:t>
            </a:r>
            <a:r>
              <a:rPr lang="de-DE" dirty="0" err="1">
                <a:solidFill>
                  <a:srgbClr val="45288C"/>
                </a:solidFill>
              </a:rPr>
              <a:t>IDeRBlog</a:t>
            </a:r>
            <a:r>
              <a:rPr lang="de-DE" dirty="0">
                <a:solidFill>
                  <a:srgbClr val="45288C"/>
                </a:solidFill>
              </a:rPr>
              <a:t> </a:t>
            </a:r>
            <a:r>
              <a:rPr lang="de-DE" dirty="0" err="1">
                <a:solidFill>
                  <a:srgbClr val="45288C"/>
                </a:solidFill>
              </a:rPr>
              <a:t>ts</a:t>
            </a:r>
            <a:endParaRPr lang="de-DE" dirty="0">
              <a:solidFill>
                <a:srgbClr val="45288C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71" y="2246243"/>
            <a:ext cx="7449896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652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52812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Ziele </a:t>
            </a:r>
            <a:r>
              <a:rPr lang="de-DE" dirty="0" err="1">
                <a:solidFill>
                  <a:srgbClr val="45288C"/>
                </a:solidFill>
              </a:rPr>
              <a:t>IDeRBlog</a:t>
            </a:r>
            <a:r>
              <a:rPr lang="de-DE" dirty="0">
                <a:solidFill>
                  <a:srgbClr val="45288C"/>
                </a:solidFill>
              </a:rPr>
              <a:t> </a:t>
            </a:r>
            <a:r>
              <a:rPr lang="de-DE" dirty="0" err="1">
                <a:solidFill>
                  <a:srgbClr val="45288C"/>
                </a:solidFill>
              </a:rPr>
              <a:t>ts</a:t>
            </a:r>
            <a:endParaRPr lang="de-DE" dirty="0">
              <a:solidFill>
                <a:srgbClr val="45288C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71" y="2559103"/>
            <a:ext cx="4892468" cy="2499914"/>
          </a:xfrm>
          <a:prstGeom prst="rect">
            <a:avLst/>
          </a:prstGeom>
        </p:spPr>
      </p:pic>
      <p:sp>
        <p:nvSpPr>
          <p:cNvPr id="3" name="Anbindung per Single-Sign-On an die in den beteiligten Bundesländern eingeführten Identitätsmanagement-systeme an die Plattform IDeRBlog ts">
            <a:extLst>
              <a:ext uri="{FF2B5EF4-FFF2-40B4-BE49-F238E27FC236}">
                <a16:creationId xmlns:a16="http://schemas.microsoft.com/office/drawing/2014/main" id="{8800F9E8-1F14-AD79-767E-9532EA661B75}"/>
              </a:ext>
            </a:extLst>
          </p:cNvPr>
          <p:cNvSpPr txBox="1"/>
          <p:nvPr/>
        </p:nvSpPr>
        <p:spPr>
          <a:xfrm>
            <a:off x="6840000" y="2520000"/>
            <a:ext cx="5293826" cy="1755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rgbClr val="45288C"/>
                </a:solidFill>
                <a:latin typeface="+mj-lt"/>
              </a:rPr>
              <a:t>Anbindung</a:t>
            </a:r>
            <a:r>
              <a:rPr dirty="0">
                <a:solidFill>
                  <a:srgbClr val="45288C"/>
                </a:solidFill>
                <a:latin typeface="+mj-lt"/>
              </a:rPr>
              <a:t> per Single-Sign-On an die in den </a:t>
            </a:r>
            <a:r>
              <a:rPr dirty="0" err="1">
                <a:solidFill>
                  <a:srgbClr val="45288C"/>
                </a:solidFill>
                <a:latin typeface="+mj-lt"/>
              </a:rPr>
              <a:t>beteiligten</a:t>
            </a:r>
            <a:r>
              <a:rPr dirty="0">
                <a:solidFill>
                  <a:srgbClr val="45288C"/>
                </a:solidFill>
                <a:latin typeface="+mj-lt"/>
              </a:rPr>
              <a:t> </a:t>
            </a:r>
            <a:r>
              <a:rPr dirty="0" err="1">
                <a:solidFill>
                  <a:srgbClr val="45288C"/>
                </a:solidFill>
                <a:latin typeface="+mj-lt"/>
              </a:rPr>
              <a:t>Bundesländern</a:t>
            </a:r>
            <a:r>
              <a:rPr dirty="0">
                <a:solidFill>
                  <a:srgbClr val="45288C"/>
                </a:solidFill>
                <a:latin typeface="+mj-lt"/>
              </a:rPr>
              <a:t> </a:t>
            </a:r>
            <a:r>
              <a:rPr dirty="0" err="1">
                <a:solidFill>
                  <a:srgbClr val="45288C"/>
                </a:solidFill>
                <a:latin typeface="+mj-lt"/>
              </a:rPr>
              <a:t>eingeführten</a:t>
            </a:r>
            <a:r>
              <a:rPr dirty="0">
                <a:solidFill>
                  <a:srgbClr val="45288C"/>
                </a:solidFill>
                <a:latin typeface="+mj-lt"/>
              </a:rPr>
              <a:t> </a:t>
            </a:r>
            <a:r>
              <a:rPr dirty="0" err="1">
                <a:solidFill>
                  <a:srgbClr val="45288C"/>
                </a:solidFill>
                <a:latin typeface="+mj-lt"/>
              </a:rPr>
              <a:t>Identitätsmanagement-systeme</a:t>
            </a:r>
            <a:r>
              <a:rPr dirty="0">
                <a:solidFill>
                  <a:srgbClr val="45288C"/>
                </a:solidFill>
                <a:latin typeface="+mj-lt"/>
              </a:rPr>
              <a:t> an die </a:t>
            </a:r>
            <a:r>
              <a:rPr dirty="0" err="1">
                <a:solidFill>
                  <a:srgbClr val="45288C"/>
                </a:solidFill>
                <a:latin typeface="+mj-lt"/>
              </a:rPr>
              <a:t>Plattform</a:t>
            </a:r>
            <a:r>
              <a:rPr dirty="0">
                <a:solidFill>
                  <a:srgbClr val="45288C"/>
                </a:solidFill>
                <a:latin typeface="+mj-lt"/>
              </a:rPr>
              <a:t> </a:t>
            </a:r>
            <a:r>
              <a:rPr dirty="0" err="1">
                <a:solidFill>
                  <a:srgbClr val="45288C"/>
                </a:solidFill>
                <a:latin typeface="+mj-lt"/>
              </a:rPr>
              <a:t>IDeRBlog</a:t>
            </a:r>
            <a:r>
              <a:rPr dirty="0">
                <a:solidFill>
                  <a:srgbClr val="45288C"/>
                </a:solidFill>
                <a:latin typeface="+mj-lt"/>
              </a:rPr>
              <a:t> </a:t>
            </a:r>
            <a:r>
              <a:rPr dirty="0" err="1">
                <a:solidFill>
                  <a:srgbClr val="45288C"/>
                </a:solidFill>
                <a:latin typeface="+mj-lt"/>
              </a:rPr>
              <a:t>ts</a:t>
            </a:r>
            <a:endParaRPr dirty="0">
              <a:solidFill>
                <a:srgbClr val="4528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675272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52812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Ziele </a:t>
            </a:r>
            <a:r>
              <a:rPr lang="de-DE" dirty="0" err="1">
                <a:solidFill>
                  <a:srgbClr val="45288C"/>
                </a:solidFill>
              </a:rPr>
              <a:t>IDeRBlog</a:t>
            </a:r>
            <a:r>
              <a:rPr lang="de-DE" dirty="0">
                <a:solidFill>
                  <a:srgbClr val="45288C"/>
                </a:solidFill>
              </a:rPr>
              <a:t> </a:t>
            </a:r>
            <a:r>
              <a:rPr lang="de-DE" dirty="0" err="1">
                <a:solidFill>
                  <a:srgbClr val="45288C"/>
                </a:solidFill>
              </a:rPr>
              <a:t>ts</a:t>
            </a:r>
            <a:endParaRPr lang="de-DE" dirty="0">
              <a:solidFill>
                <a:srgbClr val="45288C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71" y="2559103"/>
            <a:ext cx="4892468" cy="2499914"/>
          </a:xfrm>
          <a:prstGeom prst="rect">
            <a:avLst/>
          </a:prstGeom>
        </p:spPr>
      </p:pic>
      <p:sp>
        <p:nvSpPr>
          <p:cNvPr id="4" name="Anbindung per Single-Sign-On an die in den beteiligten Bundesländern eingeführten Identitätsmanagementsysteme an die Plattform IDeRBlog ts…">
            <a:extLst>
              <a:ext uri="{FF2B5EF4-FFF2-40B4-BE49-F238E27FC236}">
                <a16:creationId xmlns:a16="http://schemas.microsoft.com/office/drawing/2014/main" id="{72787EF4-AFFB-0812-8E83-8980BEE06698}"/>
              </a:ext>
            </a:extLst>
          </p:cNvPr>
          <p:cNvSpPr txBox="1"/>
          <p:nvPr/>
        </p:nvSpPr>
        <p:spPr>
          <a:xfrm>
            <a:off x="6840000" y="2520000"/>
            <a:ext cx="5293826" cy="196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Anbindung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per Single-Sign-On an die in den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beteiligten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Bundesländern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eingeführten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Identitätsmanagementsysteme</a:t>
            </a:r>
            <a:r>
              <a:rPr sz="1200" dirty="0">
                <a:solidFill>
                  <a:srgbClr val="45288C"/>
                </a:solidFill>
                <a:latin typeface="+mj-lt"/>
              </a:rPr>
              <a:t> an die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Plattform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IDeRBlog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ts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+mj-lt"/>
            </a:endParaR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>
                <a:solidFill>
                  <a:srgbClr val="45288C"/>
                </a:solidFill>
                <a:latin typeface="+mj-lt"/>
              </a:rPr>
              <a:t>Weiterentwicklung</a:t>
            </a:r>
            <a:r>
              <a:rPr sz="2400" dirty="0">
                <a:solidFill>
                  <a:srgbClr val="45288C"/>
                </a:solidFill>
                <a:latin typeface="+mj-lt"/>
              </a:rPr>
              <a:t> und </a:t>
            </a:r>
            <a:r>
              <a:rPr sz="2400" dirty="0" err="1">
                <a:solidFill>
                  <a:srgbClr val="45288C"/>
                </a:solidFill>
                <a:latin typeface="+mj-lt"/>
              </a:rPr>
              <a:t>Umgestaltung</a:t>
            </a:r>
            <a:r>
              <a:rPr sz="2400" dirty="0">
                <a:solidFill>
                  <a:srgbClr val="45288C"/>
                </a:solidFill>
                <a:latin typeface="+mj-lt"/>
              </a:rPr>
              <a:t> des User Interface (</a:t>
            </a:r>
            <a:r>
              <a:rPr sz="2400" dirty="0" err="1">
                <a:solidFill>
                  <a:srgbClr val="45288C"/>
                </a:solidFill>
                <a:latin typeface="+mj-lt"/>
              </a:rPr>
              <a:t>Benutzerober-fläche</a:t>
            </a:r>
            <a:r>
              <a:rPr sz="2400" dirty="0">
                <a:solidFill>
                  <a:srgbClr val="45288C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705914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52812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Ziele </a:t>
            </a:r>
            <a:r>
              <a:rPr lang="de-DE" dirty="0" err="1">
                <a:solidFill>
                  <a:srgbClr val="45288C"/>
                </a:solidFill>
              </a:rPr>
              <a:t>IDeRBlog</a:t>
            </a:r>
            <a:r>
              <a:rPr lang="de-DE" dirty="0">
                <a:solidFill>
                  <a:srgbClr val="45288C"/>
                </a:solidFill>
              </a:rPr>
              <a:t> </a:t>
            </a:r>
            <a:r>
              <a:rPr lang="de-DE" dirty="0" err="1">
                <a:solidFill>
                  <a:srgbClr val="45288C"/>
                </a:solidFill>
              </a:rPr>
              <a:t>ts</a:t>
            </a:r>
            <a:endParaRPr lang="de-DE" dirty="0">
              <a:solidFill>
                <a:srgbClr val="45288C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71" y="2559103"/>
            <a:ext cx="4892468" cy="2499914"/>
          </a:xfrm>
          <a:prstGeom prst="rect">
            <a:avLst/>
          </a:prstGeom>
        </p:spPr>
      </p:pic>
      <p:sp>
        <p:nvSpPr>
          <p:cNvPr id="3" name="Anbindung per Single-Sign-On an die in den beteiligten Bundesländern eingeführten Identitätsmanagementsysteme an die Plattform IDeRBlog ts…">
            <a:extLst>
              <a:ext uri="{FF2B5EF4-FFF2-40B4-BE49-F238E27FC236}">
                <a16:creationId xmlns:a16="http://schemas.microsoft.com/office/drawing/2014/main" id="{2CFD9254-F3EA-532F-21B2-CB919454553B}"/>
              </a:ext>
            </a:extLst>
          </p:cNvPr>
          <p:cNvSpPr txBox="1"/>
          <p:nvPr/>
        </p:nvSpPr>
        <p:spPr>
          <a:xfrm>
            <a:off x="6840000" y="2520000"/>
            <a:ext cx="5293826" cy="1755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Anbindung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per Single-Sign-On an die in den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beteiligten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Bundesländern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eingeführten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Identitätsmanagementsysteme</a:t>
            </a:r>
            <a:r>
              <a:rPr sz="1200" dirty="0">
                <a:solidFill>
                  <a:srgbClr val="45288C"/>
                </a:solidFill>
                <a:latin typeface="+mj-lt"/>
              </a:rPr>
              <a:t> an die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Plattform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IDeRBlog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ts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solidFill>
                <a:srgbClr val="45288C"/>
              </a:solidFill>
              <a:latin typeface="+mj-lt"/>
            </a:endParaRPr>
          </a:p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Weiterentwicklung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und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Umgestaltung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des User Interface (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Benutzerober-fläche</a:t>
            </a:r>
            <a:r>
              <a:rPr sz="1200" dirty="0">
                <a:solidFill>
                  <a:srgbClr val="45288C"/>
                </a:solidFill>
                <a:latin typeface="+mj-lt"/>
              </a:rPr>
              <a:t>)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+mj-lt"/>
            </a:endParaR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>
                <a:solidFill>
                  <a:srgbClr val="45288C"/>
                </a:solidFill>
                <a:latin typeface="+mj-lt"/>
              </a:rPr>
              <a:t>Erweiterung</a:t>
            </a:r>
            <a:r>
              <a:rPr sz="2400" dirty="0">
                <a:solidFill>
                  <a:srgbClr val="45288C"/>
                </a:solidFill>
                <a:latin typeface="+mj-lt"/>
              </a:rPr>
              <a:t> des </a:t>
            </a:r>
            <a:r>
              <a:rPr sz="2400" dirty="0" err="1">
                <a:solidFill>
                  <a:srgbClr val="45288C"/>
                </a:solidFill>
                <a:latin typeface="+mj-lt"/>
              </a:rPr>
              <a:t>Wörterbuchs</a:t>
            </a:r>
            <a:endParaRPr sz="2400" dirty="0">
              <a:solidFill>
                <a:srgbClr val="4528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586554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52812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Ziele </a:t>
            </a:r>
            <a:r>
              <a:rPr lang="de-DE" dirty="0" err="1">
                <a:solidFill>
                  <a:srgbClr val="45288C"/>
                </a:solidFill>
              </a:rPr>
              <a:t>IDeRBlog</a:t>
            </a:r>
            <a:r>
              <a:rPr lang="de-DE" dirty="0">
                <a:solidFill>
                  <a:srgbClr val="45288C"/>
                </a:solidFill>
              </a:rPr>
              <a:t> </a:t>
            </a:r>
            <a:r>
              <a:rPr lang="de-DE" dirty="0" err="1">
                <a:solidFill>
                  <a:srgbClr val="45288C"/>
                </a:solidFill>
              </a:rPr>
              <a:t>ts</a:t>
            </a:r>
            <a:endParaRPr lang="de-DE" dirty="0">
              <a:solidFill>
                <a:srgbClr val="45288C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71" y="2559103"/>
            <a:ext cx="4892468" cy="2499914"/>
          </a:xfrm>
          <a:prstGeom prst="rect">
            <a:avLst/>
          </a:prstGeom>
        </p:spPr>
      </p:pic>
      <p:sp>
        <p:nvSpPr>
          <p:cNvPr id="4" name="Anbindung per Single-Sign-On an die in den beteiligten Bundesländern eingeführten Identitätsmanagementsysteme an die Plattform IDeRBlog ts…">
            <a:extLst>
              <a:ext uri="{FF2B5EF4-FFF2-40B4-BE49-F238E27FC236}">
                <a16:creationId xmlns:a16="http://schemas.microsoft.com/office/drawing/2014/main" id="{2A247417-1C49-8FC0-FCF2-466877456DCB}"/>
              </a:ext>
            </a:extLst>
          </p:cNvPr>
          <p:cNvSpPr txBox="1"/>
          <p:nvPr/>
        </p:nvSpPr>
        <p:spPr>
          <a:xfrm>
            <a:off x="6840000" y="2520000"/>
            <a:ext cx="5293826" cy="217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Anbindung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per Single-Sign-On an die in den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beteiligten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Bundesländern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eingeführten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Identitätsmanagementsysteme</a:t>
            </a:r>
            <a:r>
              <a:rPr sz="1200" dirty="0">
                <a:solidFill>
                  <a:srgbClr val="45288C"/>
                </a:solidFill>
                <a:latin typeface="+mj-lt"/>
              </a:rPr>
              <a:t> an die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Plattform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IDeRBlog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ts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solidFill>
                <a:srgbClr val="45288C"/>
              </a:solidFill>
              <a:latin typeface="+mj-lt"/>
            </a:endParaRPr>
          </a:p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Weiterentwicklung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und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Umgestaltung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des User Interface (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Benutzerober-fläche</a:t>
            </a:r>
            <a:r>
              <a:rPr sz="1200" dirty="0">
                <a:solidFill>
                  <a:srgbClr val="45288C"/>
                </a:solidFill>
                <a:latin typeface="+mj-lt"/>
              </a:rPr>
              <a:t>)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solidFill>
                <a:srgbClr val="45288C"/>
              </a:solidFill>
              <a:latin typeface="+mj-lt"/>
            </a:endParaRPr>
          </a:p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Erweiterung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des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Wörterbuchs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+mj-lt"/>
            </a:endParaR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>
                <a:solidFill>
                  <a:srgbClr val="45288C"/>
                </a:solidFill>
                <a:latin typeface="+mj-lt"/>
              </a:rPr>
              <a:t>Evaluationen</a:t>
            </a:r>
            <a:endParaRPr sz="2400" dirty="0">
              <a:solidFill>
                <a:srgbClr val="4528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8850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9951394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Mediennutzung Kinder (6-13 Jahre)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9DEC21-36D3-4C8B-B25B-1EC1AC8E2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76" y="2105586"/>
            <a:ext cx="6731542" cy="40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879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52812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Ziele </a:t>
            </a:r>
            <a:r>
              <a:rPr lang="de-DE" dirty="0" err="1">
                <a:solidFill>
                  <a:srgbClr val="45288C"/>
                </a:solidFill>
              </a:rPr>
              <a:t>IDeRBlog</a:t>
            </a:r>
            <a:r>
              <a:rPr lang="de-DE" dirty="0">
                <a:solidFill>
                  <a:srgbClr val="45288C"/>
                </a:solidFill>
              </a:rPr>
              <a:t> </a:t>
            </a:r>
            <a:r>
              <a:rPr lang="de-DE" dirty="0" err="1">
                <a:solidFill>
                  <a:srgbClr val="45288C"/>
                </a:solidFill>
              </a:rPr>
              <a:t>ts</a:t>
            </a:r>
            <a:endParaRPr lang="de-DE" dirty="0">
              <a:solidFill>
                <a:srgbClr val="45288C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4E8649-BF9D-6877-9071-6B418749C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71" y="2559103"/>
            <a:ext cx="4892468" cy="2499914"/>
          </a:xfrm>
          <a:prstGeom prst="rect">
            <a:avLst/>
          </a:prstGeom>
        </p:spPr>
      </p:pic>
      <p:sp>
        <p:nvSpPr>
          <p:cNvPr id="3" name="Anbindung per Single-Sign-On an die in den beteiligten Bundesländern eingeführten Identitätsmanagementsysteme an die Plattform IDeRBlog ts…">
            <a:extLst>
              <a:ext uri="{FF2B5EF4-FFF2-40B4-BE49-F238E27FC236}">
                <a16:creationId xmlns:a16="http://schemas.microsoft.com/office/drawing/2014/main" id="{27B3F1C0-E475-C795-3904-643B180B381D}"/>
              </a:ext>
            </a:extLst>
          </p:cNvPr>
          <p:cNvSpPr txBox="1"/>
          <p:nvPr/>
        </p:nvSpPr>
        <p:spPr>
          <a:xfrm>
            <a:off x="6840000" y="2520000"/>
            <a:ext cx="5293826" cy="2604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Anbindung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per Single-Sign-On an die in den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beteiligten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Bundesländern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eingeführten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Identitätsmanagementsysteme</a:t>
            </a:r>
            <a:r>
              <a:rPr sz="1200" dirty="0">
                <a:solidFill>
                  <a:srgbClr val="45288C"/>
                </a:solidFill>
                <a:latin typeface="+mj-lt"/>
              </a:rPr>
              <a:t> an die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Plattform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IDeRBlog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ts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solidFill>
                <a:srgbClr val="45288C"/>
              </a:solidFill>
              <a:latin typeface="+mj-lt"/>
            </a:endParaRPr>
          </a:p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Weiterentwicklung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und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Umgestaltung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des User Interface (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Benutzerober-fläche</a:t>
            </a:r>
            <a:r>
              <a:rPr sz="1200" dirty="0">
                <a:solidFill>
                  <a:srgbClr val="45288C"/>
                </a:solidFill>
                <a:latin typeface="+mj-lt"/>
              </a:rPr>
              <a:t>)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solidFill>
                <a:srgbClr val="45288C"/>
              </a:solidFill>
              <a:latin typeface="+mj-lt"/>
            </a:endParaRPr>
          </a:p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Erweiterung</a:t>
            </a:r>
            <a:r>
              <a:rPr sz="1200" dirty="0">
                <a:solidFill>
                  <a:srgbClr val="45288C"/>
                </a:solidFill>
                <a:latin typeface="+mj-lt"/>
              </a:rPr>
              <a:t> des </a:t>
            </a:r>
            <a:r>
              <a:rPr sz="1200" dirty="0" err="1">
                <a:solidFill>
                  <a:srgbClr val="45288C"/>
                </a:solidFill>
                <a:latin typeface="+mj-lt"/>
              </a:rPr>
              <a:t>Wörterbuchs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solidFill>
                <a:srgbClr val="45288C"/>
              </a:solidFill>
              <a:latin typeface="+mj-lt"/>
            </a:endParaRPr>
          </a:p>
          <a:p>
            <a:pPr defTabSz="457200">
              <a:lnSpc>
                <a:spcPct val="115000"/>
              </a:lnSpc>
              <a:buSzPct val="100000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45288C"/>
                </a:solidFill>
                <a:latin typeface="+mj-lt"/>
              </a:rPr>
              <a:t>Evaluationen</a:t>
            </a:r>
            <a:endParaRPr lang="de-DE" sz="1200" dirty="0">
              <a:solidFill>
                <a:srgbClr val="45288C"/>
              </a:solidFill>
              <a:latin typeface="+mj-lt"/>
            </a:endParaR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+mj-lt"/>
            </a:endParaR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>
                <a:solidFill>
                  <a:srgbClr val="45288C"/>
                </a:solidFill>
                <a:latin typeface="+mj-lt"/>
              </a:rPr>
              <a:t>Wissenschaftliche</a:t>
            </a:r>
            <a:r>
              <a:rPr sz="2400" dirty="0">
                <a:solidFill>
                  <a:srgbClr val="45288C"/>
                </a:solidFill>
                <a:latin typeface="+mj-lt"/>
              </a:rPr>
              <a:t> </a:t>
            </a:r>
            <a:r>
              <a:rPr sz="2400" dirty="0" err="1">
                <a:solidFill>
                  <a:srgbClr val="45288C"/>
                </a:solidFill>
                <a:latin typeface="+mj-lt"/>
              </a:rPr>
              <a:t>Begleitung</a:t>
            </a:r>
            <a:endParaRPr sz="2400" dirty="0">
              <a:solidFill>
                <a:srgbClr val="4528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358606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52812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Fragen und Anmerkungen?</a:t>
            </a:r>
          </a:p>
        </p:txBody>
      </p:sp>
      <p:sp>
        <p:nvSpPr>
          <p:cNvPr id="459" name="Textfeld 19"/>
          <p:cNvSpPr txBox="1"/>
          <p:nvPr/>
        </p:nvSpPr>
        <p:spPr>
          <a:xfrm>
            <a:off x="4374816" y="2864041"/>
            <a:ext cx="3672412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>
                <a:solidFill>
                  <a:srgbClr val="45288C"/>
                </a:solidFill>
              </a:rPr>
              <a:t>Michael Gros</a:t>
            </a:r>
          </a:p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sz="2000" dirty="0">
              <a:solidFill>
                <a:srgbClr val="45288C"/>
              </a:solidFill>
            </a:endParaRPr>
          </a:p>
          <a:p>
            <a:pPr>
              <a:defRPr sz="20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info@iderblog.eu</a:t>
            </a:r>
          </a:p>
          <a:p>
            <a:pPr>
              <a:defRPr sz="20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sz="2000" dirty="0">
              <a:solidFill>
                <a:srgbClr val="45288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>
                <a:solidFill>
                  <a:srgbClr val="45288C"/>
                </a:solidFill>
              </a:rPr>
              <a:t>+49 (0)</a:t>
            </a:r>
            <a:r>
              <a:rPr lang="de-DE" sz="2000" dirty="0">
                <a:solidFill>
                  <a:srgbClr val="45288C"/>
                </a:solidFill>
              </a:rPr>
              <a:t> </a:t>
            </a:r>
            <a:r>
              <a:rPr lang="de-DE" dirty="0">
                <a:solidFill>
                  <a:srgbClr val="45288C"/>
                </a:solidFill>
                <a:effectLst/>
              </a:rPr>
              <a:t>681-501-6630</a:t>
            </a:r>
            <a:r>
              <a:rPr sz="2000" dirty="0">
                <a:solidFill>
                  <a:srgbClr val="45288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45493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itel 5"/>
          <p:cNvSpPr txBox="1">
            <a:spLocks noGrp="1"/>
          </p:cNvSpPr>
          <p:nvPr>
            <p:ph type="ctrTitle"/>
          </p:nvPr>
        </p:nvSpPr>
        <p:spPr>
          <a:xfrm>
            <a:off x="2135561" y="2708917"/>
            <a:ext cx="7772401" cy="147003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 err="1">
                <a:solidFill>
                  <a:srgbClr val="45288C"/>
                </a:solidFill>
              </a:rPr>
              <a:t>Vielen</a:t>
            </a:r>
            <a:r>
              <a:rPr dirty="0">
                <a:solidFill>
                  <a:srgbClr val="45288C"/>
                </a:solidFill>
              </a:rPr>
              <a:t> Dank für </a:t>
            </a:r>
            <a:r>
              <a:rPr dirty="0" err="1">
                <a:solidFill>
                  <a:srgbClr val="45288C"/>
                </a:solidFill>
              </a:rPr>
              <a:t>Ihre</a:t>
            </a:r>
            <a:r>
              <a:rPr dirty="0">
                <a:solidFill>
                  <a:srgbClr val="45288C"/>
                </a:solidFill>
              </a:rPr>
              <a:t> </a:t>
            </a:r>
            <a:r>
              <a:rPr dirty="0" err="1">
                <a:solidFill>
                  <a:srgbClr val="45288C"/>
                </a:solidFill>
              </a:rPr>
              <a:t>Aufmerksamkeit</a:t>
            </a:r>
            <a:r>
              <a:rPr lang="de-DE" dirty="0">
                <a:solidFill>
                  <a:srgbClr val="45288C"/>
                </a:solidFill>
              </a:rPr>
              <a:t>!</a:t>
            </a:r>
            <a:endParaRPr dirty="0">
              <a:solidFill>
                <a:srgbClr val="45288C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itel 5"/>
          <p:cNvSpPr txBox="1">
            <a:spLocks noGrp="1"/>
          </p:cNvSpPr>
          <p:nvPr>
            <p:ph type="ctrTitle"/>
          </p:nvPr>
        </p:nvSpPr>
        <p:spPr>
          <a:xfrm>
            <a:off x="2209799" y="1844212"/>
            <a:ext cx="7772401" cy="147003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de-DE" dirty="0">
                <a:solidFill>
                  <a:srgbClr val="45288C"/>
                </a:solidFill>
              </a:rPr>
              <a:t>Bildnachweis</a:t>
            </a:r>
            <a:endParaRPr dirty="0">
              <a:solidFill>
                <a:srgbClr val="45288C"/>
              </a:solidFill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F52A65D-2EA9-9BCC-EA86-24E4BD2908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199" y="3314243"/>
            <a:ext cx="8229600" cy="171947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2400" dirty="0" err="1">
                <a:solidFill>
                  <a:srgbClr val="45288C"/>
                </a:solidFill>
              </a:rPr>
              <a:t>Wenn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nicht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anders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angegeben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handelt</a:t>
            </a:r>
            <a:r>
              <a:rPr sz="2400" dirty="0">
                <a:solidFill>
                  <a:srgbClr val="45288C"/>
                </a:solidFill>
              </a:rPr>
              <a:t> es </a:t>
            </a:r>
            <a:r>
              <a:rPr sz="2400" dirty="0" err="1">
                <a:solidFill>
                  <a:srgbClr val="45288C"/>
                </a:solidFill>
              </a:rPr>
              <a:t>sich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bei</a:t>
            </a:r>
            <a:r>
              <a:rPr sz="2400" dirty="0">
                <a:solidFill>
                  <a:srgbClr val="45288C"/>
                </a:solidFill>
              </a:rPr>
              <a:t> den </a:t>
            </a:r>
            <a:r>
              <a:rPr sz="2400" dirty="0" err="1">
                <a:solidFill>
                  <a:srgbClr val="45288C"/>
                </a:solidFill>
              </a:rPr>
              <a:t>Bildern</a:t>
            </a:r>
            <a:r>
              <a:rPr sz="2400" dirty="0">
                <a:solidFill>
                  <a:srgbClr val="45288C"/>
                </a:solidFill>
              </a:rPr>
              <a:t> um Screenshots der </a:t>
            </a:r>
            <a:r>
              <a:rPr sz="2400" dirty="0" err="1">
                <a:solidFill>
                  <a:srgbClr val="45288C"/>
                </a:solidFill>
              </a:rPr>
              <a:t>Seite</a:t>
            </a:r>
            <a:r>
              <a:rPr sz="2400" dirty="0">
                <a:solidFill>
                  <a:srgbClr val="45288C"/>
                </a:solidFill>
              </a:rPr>
              <a:t> IDeRBlog.eu</a:t>
            </a:r>
          </a:p>
          <a:p>
            <a:pPr algn="ctr"/>
            <a:endParaRPr sz="2400" dirty="0">
              <a:solidFill>
                <a:srgbClr val="45288C"/>
              </a:solidFill>
            </a:endParaRPr>
          </a:p>
          <a:p>
            <a:pPr algn="ctr"/>
            <a:r>
              <a:rPr sz="2400" dirty="0" err="1">
                <a:solidFill>
                  <a:srgbClr val="45288C"/>
                </a:solidFill>
              </a:rPr>
              <a:t>Diese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stehen</a:t>
            </a:r>
            <a:r>
              <a:rPr sz="2400" dirty="0">
                <a:solidFill>
                  <a:srgbClr val="45288C"/>
                </a:solidFill>
              </a:rPr>
              <a:t> </a:t>
            </a:r>
            <a:r>
              <a:rPr sz="2400" dirty="0" err="1">
                <a:solidFill>
                  <a:srgbClr val="45288C"/>
                </a:solidFill>
              </a:rPr>
              <a:t>unter</a:t>
            </a:r>
            <a:r>
              <a:rPr sz="2400" dirty="0">
                <a:solidFill>
                  <a:srgbClr val="45288C"/>
                </a:solidFill>
              </a:rPr>
              <a:t> Creative Commons </a:t>
            </a:r>
            <a:r>
              <a:rPr sz="2400" dirty="0" err="1">
                <a:solidFill>
                  <a:srgbClr val="45288C"/>
                </a:solidFill>
              </a:rPr>
              <a:t>Lizenz</a:t>
            </a:r>
            <a:endParaRPr sz="2400" dirty="0">
              <a:solidFill>
                <a:srgbClr val="45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693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10291862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Mediennutzung Kinder (6-13 Jahre)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E83A3F-EFB3-43BF-98AE-5CC5B897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77" y="2023563"/>
            <a:ext cx="6799634" cy="41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53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10291862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Mediennutzung Kinder (6-13 Jahre)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A0937D-2A84-42CC-878D-F13F8C1C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29" y="2106035"/>
            <a:ext cx="6636156" cy="40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05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10291862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Mediennutzung Kinder (6-13 Jahre)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C4ABF7-3058-4971-8AD1-1929FB0C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72" y="2023563"/>
            <a:ext cx="6735120" cy="40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38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2" y="1646600"/>
            <a:ext cx="10291862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Mediennutzung Kinder (6-13 Jahre)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16F889-112C-44C3-AFA4-A6F796D6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72" y="2100626"/>
            <a:ext cx="6507802" cy="40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406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105058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Mediennutzung Kinder (6-13 Jahre)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54B792-F0D4-46A2-B306-5FDBF6D4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71" y="2023563"/>
            <a:ext cx="6060331" cy="414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301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18C96D6-A44B-932C-084C-476E01A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1" y="1646600"/>
            <a:ext cx="10505871" cy="7539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45288C"/>
                </a:solidFill>
              </a:rPr>
              <a:t>Mediennutzung Kinder (6-13 Jahre)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15C2E4-F306-5F80-5015-26549874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5" y="2023563"/>
            <a:ext cx="6820142" cy="42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649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0DF"/>
      </a:accent1>
      <a:accent2>
        <a:srgbClr val="6FAABC"/>
      </a:accent2>
      <a:accent3>
        <a:srgbClr val="9C88BB"/>
      </a:accent3>
      <a:accent4>
        <a:srgbClr val="55B3A2"/>
      </a:accent4>
      <a:accent5>
        <a:srgbClr val="97BF0D"/>
      </a:accent5>
      <a:accent6>
        <a:srgbClr val="008D3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0DF"/>
      </a:accent1>
      <a:accent2>
        <a:srgbClr val="6FAABC"/>
      </a:accent2>
      <a:accent3>
        <a:srgbClr val="9C88BB"/>
      </a:accent3>
      <a:accent4>
        <a:srgbClr val="55B3A2"/>
      </a:accent4>
      <a:accent5>
        <a:srgbClr val="97BF0D"/>
      </a:accent5>
      <a:accent6>
        <a:srgbClr val="008D3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Breitbild</PresentationFormat>
  <Paragraphs>142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Arial</vt:lpstr>
      <vt:lpstr>Helvetica</vt:lpstr>
      <vt:lpstr>Default</vt:lpstr>
      <vt:lpstr>IDeRBlog to school (ts)</vt:lpstr>
      <vt:lpstr>Programm</vt:lpstr>
      <vt:lpstr>Mediennutzung Kinder (6-13 Jahre)</vt:lpstr>
      <vt:lpstr>Mediennutzung Kinder (6-13 Jahre)</vt:lpstr>
      <vt:lpstr>Mediennutzung Kinder (6-13 Jahre)</vt:lpstr>
      <vt:lpstr>Mediennutzung Kinder (6-13 Jahre)</vt:lpstr>
      <vt:lpstr>Mediennutzung Kinder (6-13 Jahre)</vt:lpstr>
      <vt:lpstr>Mediennutzung Kinder (6-13 Jahre)</vt:lpstr>
      <vt:lpstr>Mediennutzung Kinder (6-13 Jahre)</vt:lpstr>
      <vt:lpstr>Warum bloggen?</vt:lpstr>
      <vt:lpstr>Warum bloggen?</vt:lpstr>
      <vt:lpstr>Warum bloggen?</vt:lpstr>
      <vt:lpstr>Warum bloggen?</vt:lpstr>
      <vt:lpstr>Warum bloggen?</vt:lpstr>
      <vt:lpstr>Vorstellung IDeRBlog ts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Ziele IDeRBlog ts</vt:lpstr>
      <vt:lpstr>Ziele IDeRBlog ts</vt:lpstr>
      <vt:lpstr>Ziele IDeRBlog ts</vt:lpstr>
      <vt:lpstr>Ziele IDeRBlog ts</vt:lpstr>
      <vt:lpstr>Ziele IDeRBlog ts</vt:lpstr>
      <vt:lpstr>Ziele IDeRBlog ts</vt:lpstr>
      <vt:lpstr>Fragen und Anmerkungen?</vt:lpstr>
      <vt:lpstr>Vielen Dank für Ihre Aufmerksamkeit!</vt:lpstr>
      <vt:lpstr>Bildnachweis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Nina Leidinger</cp:lastModifiedBy>
  <cp:revision>25</cp:revision>
  <dcterms:modified xsi:type="dcterms:W3CDTF">2024-09-19T18:04:09Z</dcterms:modified>
</cp:coreProperties>
</file>